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</p:sldIdLst>
  <p:sldSz cx="10688638" cy="7562850"/>
  <p:notesSz cx="6858000" cy="9926638"/>
  <p:embeddedFontLst>
    <p:embeddedFont>
      <p:font typeface="Franklin Gothic Book" panose="020B0503020102020204" pitchFamily="34" charset="0"/>
      <p:regular r:id="rId46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ＭＳ Ｐゴシック" panose="020B0600070205080204" pitchFamily="34" charset="-128"/>
      <p:regular r:id="rId52"/>
    </p:embeddedFont>
  </p:embeddedFontLst>
  <p:defaultTextStyle>
    <a:defPPr>
      <a:defRPr lang="fi-FI"/>
    </a:defPPr>
    <a:lvl1pPr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96888" indent="-39688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95363" indent="-80963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492250" indent="-120650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990725" indent="-161925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3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966" y="78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F97DDE-D15A-4DA9-A8A7-8369C3642F39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78E05C5E-FD03-4EA8-A28A-4306C4F22096}">
      <dgm:prSet phldrT="[Teksti]"/>
      <dgm:spPr>
        <a:xfrm>
          <a:off x="843504" y="1443660"/>
          <a:ext cx="986780" cy="850776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i-FI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PUKEMISEEN</a:t>
          </a:r>
          <a:endParaRPr lang="fi-FI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gm:t>
    </dgm:pt>
    <dgm:pt modelId="{9EB7FEAD-10F5-4A4E-BDB4-884FCAD29E1C}" type="parTrans" cxnId="{BD65DED3-9A10-4D80-B3A8-1EA298C6A178}">
      <dgm:prSet/>
      <dgm:spPr/>
      <dgm:t>
        <a:bodyPr/>
        <a:lstStyle/>
        <a:p>
          <a:endParaRPr lang="fi-FI"/>
        </a:p>
      </dgm:t>
    </dgm:pt>
    <dgm:pt modelId="{0094DC00-FBA4-4483-9D08-60B4B91E73DC}" type="sibTrans" cxnId="{BD65DED3-9A10-4D80-B3A8-1EA298C6A178}">
      <dgm:prSet/>
      <dgm:spPr>
        <a:xfrm>
          <a:off x="0" y="986691"/>
          <a:ext cx="986780" cy="85077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i-FI"/>
        </a:p>
      </dgm:t>
    </dgm:pt>
    <dgm:pt modelId="{8BC82FF2-8A5D-4579-A248-2E4E9954EF56}">
      <dgm:prSet phldrT="[Teksti]"/>
      <dgm:spPr>
        <a:xfrm>
          <a:off x="1709450" y="976185"/>
          <a:ext cx="986780" cy="850776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i-FI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TUKISUKKIEN</a:t>
          </a:r>
          <a:endParaRPr lang="fi-FI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gm:t>
    </dgm:pt>
    <dgm:pt modelId="{3CCEDF32-FD0E-4DA1-B144-BBD008D3C4E8}" type="parTrans" cxnId="{E1AE6C03-089B-41DE-A1CF-5E5E9D1DBDE1}">
      <dgm:prSet/>
      <dgm:spPr/>
      <dgm:t>
        <a:bodyPr/>
        <a:lstStyle/>
        <a:p>
          <a:endParaRPr lang="fi-FI"/>
        </a:p>
      </dgm:t>
    </dgm:pt>
    <dgm:pt modelId="{1758EB5B-516E-4A41-AC32-547022E3D65E}" type="sibTrans" cxnId="{E1AE6C03-089B-41DE-A1CF-5E5E9D1DBDE1}">
      <dgm:prSet/>
      <dgm:spPr>
        <a:xfrm>
          <a:off x="2524893" y="1443660"/>
          <a:ext cx="986780" cy="85077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i-FI"/>
        </a:p>
      </dgm:t>
    </dgm:pt>
    <dgm:pt modelId="{719C5ACC-B38C-4700-BB5D-7DC880F80D29}">
      <dgm:prSet phldrT="[Teksti]"/>
      <dgm:spPr>
        <a:xfrm>
          <a:off x="843504" y="511515"/>
          <a:ext cx="986780" cy="850776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i-FI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APUVÄLINEITÄ</a:t>
          </a:r>
          <a:endParaRPr lang="fi-FI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gm:t>
    </dgm:pt>
    <dgm:pt modelId="{9872F3E4-004C-4F8C-80E9-02636925BC55}" type="parTrans" cxnId="{96F8F7BC-9C8C-44B6-A87B-DE15014CB72A}">
      <dgm:prSet/>
      <dgm:spPr/>
      <dgm:t>
        <a:bodyPr/>
        <a:lstStyle/>
        <a:p>
          <a:endParaRPr lang="fi-FI"/>
        </a:p>
      </dgm:t>
    </dgm:pt>
    <dgm:pt modelId="{14F260A5-64D6-4D09-8804-F2D4E76908AD}" type="sibTrans" cxnId="{96F8F7BC-9C8C-44B6-A87B-DE15014CB72A}">
      <dgm:prSet/>
      <dgm:spPr>
        <a:xfrm>
          <a:off x="1684198" y="46678"/>
          <a:ext cx="986780" cy="85077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i-FI"/>
        </a:p>
      </dgm:t>
    </dgm:pt>
    <dgm:pt modelId="{CBE1820E-4018-4119-9368-33028CE0090C}" type="pres">
      <dgm:prSet presAssocID="{40F97DDE-D15A-4DA9-A8A7-8369C3642F39}" presName="Name0" presStyleCnt="0">
        <dgm:presLayoutVars>
          <dgm:chMax val="21"/>
          <dgm:chPref val="21"/>
        </dgm:presLayoutVars>
      </dgm:prSet>
      <dgm:spPr/>
    </dgm:pt>
    <dgm:pt modelId="{DC75E491-11DA-498A-A1B9-16E2BE79A9EB}" type="pres">
      <dgm:prSet presAssocID="{78E05C5E-FD03-4EA8-A28A-4306C4F22096}" presName="text1" presStyleCnt="0"/>
      <dgm:spPr/>
    </dgm:pt>
    <dgm:pt modelId="{9AA75AE3-937E-449A-BCCC-54C1F4546CBF}" type="pres">
      <dgm:prSet presAssocID="{78E05C5E-FD03-4EA8-A28A-4306C4F22096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857BD720-DE68-4ED2-9520-69A62FA8A7D8}" type="pres">
      <dgm:prSet presAssocID="{78E05C5E-FD03-4EA8-A28A-4306C4F22096}" presName="textaccent1" presStyleCnt="0"/>
      <dgm:spPr/>
    </dgm:pt>
    <dgm:pt modelId="{BE638ED1-ACAB-4C83-995B-702AFF05E115}" type="pres">
      <dgm:prSet presAssocID="{78E05C5E-FD03-4EA8-A28A-4306C4F22096}" presName="accentRepeatNode" presStyleLbl="solidAlignAcc1" presStyleIdx="0" presStyleCnt="6"/>
      <dgm:spPr>
        <a:xfrm>
          <a:off x="869139" y="1819261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94A0A5D3-CC67-4E1F-969B-52318099433E}" type="pres">
      <dgm:prSet presAssocID="{0094DC00-FBA4-4483-9D08-60B4B91E73DC}" presName="image1" presStyleCnt="0"/>
      <dgm:spPr/>
    </dgm:pt>
    <dgm:pt modelId="{A2C89F09-289B-4B58-A24D-51BA78EC6E7C}" type="pres">
      <dgm:prSet presAssocID="{0094DC00-FBA4-4483-9D08-60B4B91E73DC}" presName="imageRepeatNode" presStyleLbl="alignAcc1" presStyleIdx="0" presStyleCnt="3"/>
      <dgm:spPr/>
      <dgm:t>
        <a:bodyPr/>
        <a:lstStyle/>
        <a:p>
          <a:endParaRPr lang="fi-FI"/>
        </a:p>
      </dgm:t>
    </dgm:pt>
    <dgm:pt modelId="{4EECD108-23AF-4539-BC9A-DAF80C85AE71}" type="pres">
      <dgm:prSet presAssocID="{0094DC00-FBA4-4483-9D08-60B4B91E73DC}" presName="imageaccent1" presStyleCnt="0"/>
      <dgm:spPr/>
    </dgm:pt>
    <dgm:pt modelId="{741C72D9-F78A-4DB6-8903-A50D11851984}" type="pres">
      <dgm:prSet presAssocID="{0094DC00-FBA4-4483-9D08-60B4B91E73DC}" presName="accentRepeatNode" presStyleLbl="solidAlignAcc1" presStyleIdx="1" presStyleCnt="6"/>
      <dgm:spPr>
        <a:xfrm>
          <a:off x="671783" y="1725080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DE049E04-2182-4DAC-B6E1-FEF2FBE63943}" type="pres">
      <dgm:prSet presAssocID="{8BC82FF2-8A5D-4579-A248-2E4E9954EF56}" presName="text2" presStyleCnt="0"/>
      <dgm:spPr/>
    </dgm:pt>
    <dgm:pt modelId="{228E6BA5-4327-4DD5-A224-A82E13071A69}" type="pres">
      <dgm:prSet presAssocID="{8BC82FF2-8A5D-4579-A248-2E4E9954EF56}" presName="textRepeatNode" presStyleLbl="alignNode1" presStyleIdx="1" presStyleCnt="3" custLinFactNeighborX="2559" custLinFactNeighborY="-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FF01B1BB-E54F-4F71-9FEE-63BEA61A1F8C}" type="pres">
      <dgm:prSet presAssocID="{8BC82FF2-8A5D-4579-A248-2E4E9954EF56}" presName="textaccent2" presStyleCnt="0"/>
      <dgm:spPr/>
    </dgm:pt>
    <dgm:pt modelId="{C39F7362-AE33-4188-9160-240E87F03983}" type="pres">
      <dgm:prSet presAssocID="{8BC82FF2-8A5D-4579-A248-2E4E9954EF56}" presName="accentRepeatNode" presStyleLbl="solidAlignAcc1" presStyleIdx="2" presStyleCnt="6"/>
      <dgm:spPr>
        <a:xfrm>
          <a:off x="2358791" y="1714066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1C145B76-9090-4D99-96CD-50ED7B2A5219}" type="pres">
      <dgm:prSet presAssocID="{1758EB5B-516E-4A41-AC32-547022E3D65E}" presName="image2" presStyleCnt="0"/>
      <dgm:spPr/>
    </dgm:pt>
    <dgm:pt modelId="{D3B86890-717F-4320-9EF4-AD6B1DCDD697}" type="pres">
      <dgm:prSet presAssocID="{1758EB5B-516E-4A41-AC32-547022E3D65E}" presName="imageRepeatNode" presStyleLbl="alignAcc1" presStyleIdx="1" presStyleCnt="3" custLinFactNeighborX="-83702" custLinFactNeighborY="53385"/>
      <dgm:spPr/>
      <dgm:t>
        <a:bodyPr/>
        <a:lstStyle/>
        <a:p>
          <a:endParaRPr lang="fi-FI"/>
        </a:p>
      </dgm:t>
    </dgm:pt>
    <dgm:pt modelId="{FF2F0A99-F760-481D-98E9-6235E3379409}" type="pres">
      <dgm:prSet presAssocID="{1758EB5B-516E-4A41-AC32-547022E3D65E}" presName="imageaccent2" presStyleCnt="0"/>
      <dgm:spPr/>
    </dgm:pt>
    <dgm:pt modelId="{E4B5D4E2-7E4E-4BD9-8370-E9257151E411}" type="pres">
      <dgm:prSet presAssocID="{1758EB5B-516E-4A41-AC32-547022E3D65E}" presName="accentRepeatNode" presStyleLbl="solidAlignAcc1" presStyleIdx="3" presStyleCnt="6" custLinFactX="-290006" custLinFactNeighborX="-300000" custLinFactNeighborY="79853"/>
      <dgm:spPr>
        <a:xfrm>
          <a:off x="2550528" y="1819261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7EA4996B-F378-4CD2-AE4C-CB2D3FE2E73C}" type="pres">
      <dgm:prSet presAssocID="{719C5ACC-B38C-4700-BB5D-7DC880F80D29}" presName="text3" presStyleCnt="0"/>
      <dgm:spPr/>
    </dgm:pt>
    <dgm:pt modelId="{D670003B-C84F-45B1-B446-2A8CF6F6486F}" type="pres">
      <dgm:prSet presAssocID="{719C5ACC-B38C-4700-BB5D-7DC880F80D29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A254142D-3EEB-44F8-A959-7748934E689F}" type="pres">
      <dgm:prSet presAssocID="{719C5ACC-B38C-4700-BB5D-7DC880F80D29}" presName="textaccent3" presStyleCnt="0"/>
      <dgm:spPr/>
    </dgm:pt>
    <dgm:pt modelId="{851D4160-4BFB-4874-B8F3-40BCFEBA227E}" type="pres">
      <dgm:prSet presAssocID="{719C5ACC-B38C-4700-BB5D-7DC880F80D29}" presName="accentRepeatNode" presStyleLbl="solidAlignAcc1" presStyleIdx="4" presStyleCnt="6"/>
      <dgm:spPr>
        <a:xfrm>
          <a:off x="1512477" y="529946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43D96F5-6CF4-4622-BF61-EBAA3AE47A8D}" type="pres">
      <dgm:prSet presAssocID="{14F260A5-64D6-4D09-8804-F2D4E76908AD}" presName="image3" presStyleCnt="0"/>
      <dgm:spPr/>
    </dgm:pt>
    <dgm:pt modelId="{436DBE8C-E1A0-415C-A941-2694CD57C387}" type="pres">
      <dgm:prSet presAssocID="{14F260A5-64D6-4D09-8804-F2D4E76908AD}" presName="imageRepeatNode" presStyleLbl="alignAcc1" presStyleIdx="2" presStyleCnt="3"/>
      <dgm:spPr/>
      <dgm:t>
        <a:bodyPr/>
        <a:lstStyle/>
        <a:p>
          <a:endParaRPr lang="fi-FI"/>
        </a:p>
      </dgm:t>
    </dgm:pt>
    <dgm:pt modelId="{602F2CEE-C122-415F-ADED-C203C32B8013}" type="pres">
      <dgm:prSet presAssocID="{14F260A5-64D6-4D09-8804-F2D4E76908AD}" presName="imageaccent3" presStyleCnt="0"/>
      <dgm:spPr/>
    </dgm:pt>
    <dgm:pt modelId="{593F778B-14B0-435B-8BDF-D80A939643D4}" type="pres">
      <dgm:prSet presAssocID="{14F260A5-64D6-4D09-8804-F2D4E76908AD}" presName="accentRepeatNode" presStyleLbl="solidAlignAcc1" presStyleIdx="5" presStyleCnt="6"/>
      <dgm:spPr>
        <a:xfrm>
          <a:off x="1713345" y="420256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96F8F7BC-9C8C-44B6-A87B-DE15014CB72A}" srcId="{40F97DDE-D15A-4DA9-A8A7-8369C3642F39}" destId="{719C5ACC-B38C-4700-BB5D-7DC880F80D29}" srcOrd="2" destOrd="0" parTransId="{9872F3E4-004C-4F8C-80E9-02636925BC55}" sibTransId="{14F260A5-64D6-4D09-8804-F2D4E76908AD}"/>
    <dgm:cxn modelId="{76B2FB06-2855-4718-9405-C1220949DA91}" type="presOf" srcId="{40F97DDE-D15A-4DA9-A8A7-8369C3642F39}" destId="{CBE1820E-4018-4119-9368-33028CE0090C}" srcOrd="0" destOrd="0" presId="urn:microsoft.com/office/officeart/2008/layout/HexagonCluster"/>
    <dgm:cxn modelId="{2F11B5D0-D0B4-41FA-9143-4424BE285847}" type="presOf" srcId="{1758EB5B-516E-4A41-AC32-547022E3D65E}" destId="{D3B86890-717F-4320-9EF4-AD6B1DCDD697}" srcOrd="0" destOrd="0" presId="urn:microsoft.com/office/officeart/2008/layout/HexagonCluster"/>
    <dgm:cxn modelId="{77683762-396F-40BB-B55D-DA2C43C0A29D}" type="presOf" srcId="{8BC82FF2-8A5D-4579-A248-2E4E9954EF56}" destId="{228E6BA5-4327-4DD5-A224-A82E13071A69}" srcOrd="0" destOrd="0" presId="urn:microsoft.com/office/officeart/2008/layout/HexagonCluster"/>
    <dgm:cxn modelId="{E1AE6C03-089B-41DE-A1CF-5E5E9D1DBDE1}" srcId="{40F97DDE-D15A-4DA9-A8A7-8369C3642F39}" destId="{8BC82FF2-8A5D-4579-A248-2E4E9954EF56}" srcOrd="1" destOrd="0" parTransId="{3CCEDF32-FD0E-4DA1-B144-BBD008D3C4E8}" sibTransId="{1758EB5B-516E-4A41-AC32-547022E3D65E}"/>
    <dgm:cxn modelId="{7EA9C2B7-274C-4C49-BDBB-85BFD51BE95D}" type="presOf" srcId="{78E05C5E-FD03-4EA8-A28A-4306C4F22096}" destId="{9AA75AE3-937E-449A-BCCC-54C1F4546CBF}" srcOrd="0" destOrd="0" presId="urn:microsoft.com/office/officeart/2008/layout/HexagonCluster"/>
    <dgm:cxn modelId="{284F9BAA-39ED-4AF5-99C4-B32A5281A1E9}" type="presOf" srcId="{0094DC00-FBA4-4483-9D08-60B4B91E73DC}" destId="{A2C89F09-289B-4B58-A24D-51BA78EC6E7C}" srcOrd="0" destOrd="0" presId="urn:microsoft.com/office/officeart/2008/layout/HexagonCluster"/>
    <dgm:cxn modelId="{BD65DED3-9A10-4D80-B3A8-1EA298C6A178}" srcId="{40F97DDE-D15A-4DA9-A8A7-8369C3642F39}" destId="{78E05C5E-FD03-4EA8-A28A-4306C4F22096}" srcOrd="0" destOrd="0" parTransId="{9EB7FEAD-10F5-4A4E-BDB4-884FCAD29E1C}" sibTransId="{0094DC00-FBA4-4483-9D08-60B4B91E73DC}"/>
    <dgm:cxn modelId="{C4560E54-68D1-4D0D-87A1-B99ADF89EB26}" type="presOf" srcId="{14F260A5-64D6-4D09-8804-F2D4E76908AD}" destId="{436DBE8C-E1A0-415C-A941-2694CD57C387}" srcOrd="0" destOrd="0" presId="urn:microsoft.com/office/officeart/2008/layout/HexagonCluster"/>
    <dgm:cxn modelId="{F0AB686C-B27E-4882-B51C-7692D6EDA39B}" type="presOf" srcId="{719C5ACC-B38C-4700-BB5D-7DC880F80D29}" destId="{D670003B-C84F-45B1-B446-2A8CF6F6486F}" srcOrd="0" destOrd="0" presId="urn:microsoft.com/office/officeart/2008/layout/HexagonCluster"/>
    <dgm:cxn modelId="{6DFEF641-B0EA-4F8A-B629-A695D978B373}" type="presParOf" srcId="{CBE1820E-4018-4119-9368-33028CE0090C}" destId="{DC75E491-11DA-498A-A1B9-16E2BE79A9EB}" srcOrd="0" destOrd="0" presId="urn:microsoft.com/office/officeart/2008/layout/HexagonCluster"/>
    <dgm:cxn modelId="{8EE460F1-836F-4B45-B8EC-7227C2D50DA3}" type="presParOf" srcId="{DC75E491-11DA-498A-A1B9-16E2BE79A9EB}" destId="{9AA75AE3-937E-449A-BCCC-54C1F4546CBF}" srcOrd="0" destOrd="0" presId="urn:microsoft.com/office/officeart/2008/layout/HexagonCluster"/>
    <dgm:cxn modelId="{03FE3730-576E-4819-A7D0-3D0E06A0B1FF}" type="presParOf" srcId="{CBE1820E-4018-4119-9368-33028CE0090C}" destId="{857BD720-DE68-4ED2-9520-69A62FA8A7D8}" srcOrd="1" destOrd="0" presId="urn:microsoft.com/office/officeart/2008/layout/HexagonCluster"/>
    <dgm:cxn modelId="{EBA13094-0D18-4F20-BC71-AE0C38E56396}" type="presParOf" srcId="{857BD720-DE68-4ED2-9520-69A62FA8A7D8}" destId="{BE638ED1-ACAB-4C83-995B-702AFF05E115}" srcOrd="0" destOrd="0" presId="urn:microsoft.com/office/officeart/2008/layout/HexagonCluster"/>
    <dgm:cxn modelId="{A327E9C6-535A-4C51-AA57-6223796039B5}" type="presParOf" srcId="{CBE1820E-4018-4119-9368-33028CE0090C}" destId="{94A0A5D3-CC67-4E1F-969B-52318099433E}" srcOrd="2" destOrd="0" presId="urn:microsoft.com/office/officeart/2008/layout/HexagonCluster"/>
    <dgm:cxn modelId="{8BED85CD-7D5F-4AFD-BCAE-200026F8BAAB}" type="presParOf" srcId="{94A0A5D3-CC67-4E1F-969B-52318099433E}" destId="{A2C89F09-289B-4B58-A24D-51BA78EC6E7C}" srcOrd="0" destOrd="0" presId="urn:microsoft.com/office/officeart/2008/layout/HexagonCluster"/>
    <dgm:cxn modelId="{46CCC244-DCA4-41CE-98E5-4F445D5F1F76}" type="presParOf" srcId="{CBE1820E-4018-4119-9368-33028CE0090C}" destId="{4EECD108-23AF-4539-BC9A-DAF80C85AE71}" srcOrd="3" destOrd="0" presId="urn:microsoft.com/office/officeart/2008/layout/HexagonCluster"/>
    <dgm:cxn modelId="{DB9A7949-326A-4C76-9732-593739087752}" type="presParOf" srcId="{4EECD108-23AF-4539-BC9A-DAF80C85AE71}" destId="{741C72D9-F78A-4DB6-8903-A50D11851984}" srcOrd="0" destOrd="0" presId="urn:microsoft.com/office/officeart/2008/layout/HexagonCluster"/>
    <dgm:cxn modelId="{160DA7B7-49B1-4D10-886F-6CA763C9FCFC}" type="presParOf" srcId="{CBE1820E-4018-4119-9368-33028CE0090C}" destId="{DE049E04-2182-4DAC-B6E1-FEF2FBE63943}" srcOrd="4" destOrd="0" presId="urn:microsoft.com/office/officeart/2008/layout/HexagonCluster"/>
    <dgm:cxn modelId="{7AE5DECB-5908-423A-BE03-36897B8D41A4}" type="presParOf" srcId="{DE049E04-2182-4DAC-B6E1-FEF2FBE63943}" destId="{228E6BA5-4327-4DD5-A224-A82E13071A69}" srcOrd="0" destOrd="0" presId="urn:microsoft.com/office/officeart/2008/layout/HexagonCluster"/>
    <dgm:cxn modelId="{9D64935A-824E-4926-94B9-FBAF45524611}" type="presParOf" srcId="{CBE1820E-4018-4119-9368-33028CE0090C}" destId="{FF01B1BB-E54F-4F71-9FEE-63BEA61A1F8C}" srcOrd="5" destOrd="0" presId="urn:microsoft.com/office/officeart/2008/layout/HexagonCluster"/>
    <dgm:cxn modelId="{47598865-499E-4A5A-BC54-24D1FEA09A27}" type="presParOf" srcId="{FF01B1BB-E54F-4F71-9FEE-63BEA61A1F8C}" destId="{C39F7362-AE33-4188-9160-240E87F03983}" srcOrd="0" destOrd="0" presId="urn:microsoft.com/office/officeart/2008/layout/HexagonCluster"/>
    <dgm:cxn modelId="{67EAD0FD-E415-4685-A06A-9D4026F32A85}" type="presParOf" srcId="{CBE1820E-4018-4119-9368-33028CE0090C}" destId="{1C145B76-9090-4D99-96CD-50ED7B2A5219}" srcOrd="6" destOrd="0" presId="urn:microsoft.com/office/officeart/2008/layout/HexagonCluster"/>
    <dgm:cxn modelId="{44CA4148-CF94-4BDF-AAE6-0B90E8EA2E04}" type="presParOf" srcId="{1C145B76-9090-4D99-96CD-50ED7B2A5219}" destId="{D3B86890-717F-4320-9EF4-AD6B1DCDD697}" srcOrd="0" destOrd="0" presId="urn:microsoft.com/office/officeart/2008/layout/HexagonCluster"/>
    <dgm:cxn modelId="{1675C61A-55FD-49C4-B6A5-CFB5EEE22DB8}" type="presParOf" srcId="{CBE1820E-4018-4119-9368-33028CE0090C}" destId="{FF2F0A99-F760-481D-98E9-6235E3379409}" srcOrd="7" destOrd="0" presId="urn:microsoft.com/office/officeart/2008/layout/HexagonCluster"/>
    <dgm:cxn modelId="{B81AA419-1999-4028-AB69-2BAF9FD55433}" type="presParOf" srcId="{FF2F0A99-F760-481D-98E9-6235E3379409}" destId="{E4B5D4E2-7E4E-4BD9-8370-E9257151E411}" srcOrd="0" destOrd="0" presId="urn:microsoft.com/office/officeart/2008/layout/HexagonCluster"/>
    <dgm:cxn modelId="{162D6825-1424-441E-B21E-6C3E527FD818}" type="presParOf" srcId="{CBE1820E-4018-4119-9368-33028CE0090C}" destId="{7EA4996B-F378-4CD2-AE4C-CB2D3FE2E73C}" srcOrd="8" destOrd="0" presId="urn:microsoft.com/office/officeart/2008/layout/HexagonCluster"/>
    <dgm:cxn modelId="{CB196BF5-620A-4504-8EAF-EE25B4C5F7AD}" type="presParOf" srcId="{7EA4996B-F378-4CD2-AE4C-CB2D3FE2E73C}" destId="{D670003B-C84F-45B1-B446-2A8CF6F6486F}" srcOrd="0" destOrd="0" presId="urn:microsoft.com/office/officeart/2008/layout/HexagonCluster"/>
    <dgm:cxn modelId="{1525A932-E1C5-4047-87D0-C9BC68A6DA0C}" type="presParOf" srcId="{CBE1820E-4018-4119-9368-33028CE0090C}" destId="{A254142D-3EEB-44F8-A959-7748934E689F}" srcOrd="9" destOrd="0" presId="urn:microsoft.com/office/officeart/2008/layout/HexagonCluster"/>
    <dgm:cxn modelId="{BEE66155-E428-4E8C-A6DE-4B7EA17E2C6C}" type="presParOf" srcId="{A254142D-3EEB-44F8-A959-7748934E689F}" destId="{851D4160-4BFB-4874-B8F3-40BCFEBA227E}" srcOrd="0" destOrd="0" presId="urn:microsoft.com/office/officeart/2008/layout/HexagonCluster"/>
    <dgm:cxn modelId="{7D6F8B3E-3AE4-4733-B13C-B24A1041772C}" type="presParOf" srcId="{CBE1820E-4018-4119-9368-33028CE0090C}" destId="{B43D96F5-6CF4-4622-BF61-EBAA3AE47A8D}" srcOrd="10" destOrd="0" presId="urn:microsoft.com/office/officeart/2008/layout/HexagonCluster"/>
    <dgm:cxn modelId="{B8E0635C-0D1B-4DFE-A34C-21A7D4814F39}" type="presParOf" srcId="{B43D96F5-6CF4-4622-BF61-EBAA3AE47A8D}" destId="{436DBE8C-E1A0-415C-A941-2694CD57C387}" srcOrd="0" destOrd="0" presId="urn:microsoft.com/office/officeart/2008/layout/HexagonCluster"/>
    <dgm:cxn modelId="{E3CB9947-98A9-4FF3-A0B6-7C1617B6512C}" type="presParOf" srcId="{CBE1820E-4018-4119-9368-33028CE0090C}" destId="{602F2CEE-C122-415F-ADED-C203C32B8013}" srcOrd="11" destOrd="0" presId="urn:microsoft.com/office/officeart/2008/layout/HexagonCluster"/>
    <dgm:cxn modelId="{B8816F60-C2E5-4B2D-99BC-09FB2EC2A0E5}" type="presParOf" srcId="{602F2CEE-C122-415F-ADED-C203C32B8013}" destId="{593F778B-14B0-435B-8BDF-D80A939643D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75AE3-937E-449A-BCCC-54C1F4546CBF}">
      <dsp:nvSpPr>
        <dsp:cNvPr id="0" name=""/>
        <dsp:cNvSpPr/>
      </dsp:nvSpPr>
      <dsp:spPr>
        <a:xfrm>
          <a:off x="662843" y="1737840"/>
          <a:ext cx="775433" cy="668558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350" rIns="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5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PUKEMISEEN</a:t>
          </a:r>
          <a:endParaRPr lang="fi-FI" sz="5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sp:txBody>
      <dsp:txXfrm>
        <a:off x="783176" y="1841588"/>
        <a:ext cx="534767" cy="461062"/>
      </dsp:txXfrm>
    </dsp:sp>
    <dsp:sp modelId="{BE638ED1-ACAB-4C83-995B-702AFF05E115}">
      <dsp:nvSpPr>
        <dsp:cNvPr id="0" name=""/>
        <dsp:cNvSpPr/>
      </dsp:nvSpPr>
      <dsp:spPr>
        <a:xfrm>
          <a:off x="682988" y="2032995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C89F09-289B-4B58-A24D-51BA78EC6E7C}">
      <dsp:nvSpPr>
        <dsp:cNvPr id="0" name=""/>
        <dsp:cNvSpPr/>
      </dsp:nvSpPr>
      <dsp:spPr>
        <a:xfrm>
          <a:off x="0" y="1378744"/>
          <a:ext cx="775433" cy="66855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C72D9-F78A-4DB6-8903-A50D11851984}">
      <dsp:nvSpPr>
        <dsp:cNvPr id="0" name=""/>
        <dsp:cNvSpPr/>
      </dsp:nvSpPr>
      <dsp:spPr>
        <a:xfrm>
          <a:off x="527901" y="1958985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E6BA5-4327-4DD5-A224-A82E13071A69}">
      <dsp:nvSpPr>
        <dsp:cNvPr id="0" name=""/>
        <dsp:cNvSpPr/>
      </dsp:nvSpPr>
      <dsp:spPr>
        <a:xfrm>
          <a:off x="1343323" y="1370488"/>
          <a:ext cx="775433" cy="668558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350" rIns="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5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TUKISUKKIEN</a:t>
          </a:r>
          <a:endParaRPr lang="fi-FI" sz="5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sp:txBody>
      <dsp:txXfrm>
        <a:off x="1463656" y="1474236"/>
        <a:ext cx="534767" cy="461062"/>
      </dsp:txXfrm>
    </dsp:sp>
    <dsp:sp modelId="{C39F7362-AE33-4188-9160-240E87F03983}">
      <dsp:nvSpPr>
        <dsp:cNvPr id="0" name=""/>
        <dsp:cNvSpPr/>
      </dsp:nvSpPr>
      <dsp:spPr>
        <a:xfrm>
          <a:off x="1853589" y="1950330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B86890-717F-4320-9EF4-AD6B1DCDD697}">
      <dsp:nvSpPr>
        <dsp:cNvPr id="0" name=""/>
        <dsp:cNvSpPr/>
      </dsp:nvSpPr>
      <dsp:spPr>
        <a:xfrm>
          <a:off x="1335062" y="2094750"/>
          <a:ext cx="775433" cy="66855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B5D4E2-7E4E-4BD9-8370-E9257151E411}">
      <dsp:nvSpPr>
        <dsp:cNvPr id="0" name=""/>
        <dsp:cNvSpPr/>
      </dsp:nvSpPr>
      <dsp:spPr>
        <a:xfrm>
          <a:off x="1468598" y="2095479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0003B-C84F-45B1-B446-2A8CF6F6486F}">
      <dsp:nvSpPr>
        <dsp:cNvPr id="0" name=""/>
        <dsp:cNvSpPr/>
      </dsp:nvSpPr>
      <dsp:spPr>
        <a:xfrm>
          <a:off x="662843" y="1005340"/>
          <a:ext cx="775433" cy="668558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350" rIns="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5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APUVÄLINEITÄ</a:t>
          </a:r>
          <a:endParaRPr lang="fi-FI" sz="5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sp:txBody>
      <dsp:txXfrm>
        <a:off x="783176" y="1109088"/>
        <a:ext cx="534767" cy="461062"/>
      </dsp:txXfrm>
    </dsp:sp>
    <dsp:sp modelId="{851D4160-4BFB-4874-B8F3-40BCFEBA227E}">
      <dsp:nvSpPr>
        <dsp:cNvPr id="0" name=""/>
        <dsp:cNvSpPr/>
      </dsp:nvSpPr>
      <dsp:spPr>
        <a:xfrm>
          <a:off x="1188537" y="1019824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DBE8C-E1A0-415C-A941-2694CD57C387}">
      <dsp:nvSpPr>
        <dsp:cNvPr id="0" name=""/>
        <dsp:cNvSpPr/>
      </dsp:nvSpPr>
      <dsp:spPr>
        <a:xfrm>
          <a:off x="1323479" y="640061"/>
          <a:ext cx="775433" cy="66855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F778B-14B0-435B-8BDF-D80A939643D4}">
      <dsp:nvSpPr>
        <dsp:cNvPr id="0" name=""/>
        <dsp:cNvSpPr/>
      </dsp:nvSpPr>
      <dsp:spPr>
        <a:xfrm>
          <a:off x="1346383" y="933627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773EE-F03E-493B-AB70-A7A536694373}" type="datetimeFigureOut">
              <a:rPr lang="fi-FI" smtClean="0"/>
              <a:t>27.04.2020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798513" y="744538"/>
            <a:ext cx="52609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BB839-4ECF-46BA-9B73-C8B9182F24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986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01648" y="2349389"/>
            <a:ext cx="9085342" cy="1621111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603297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6426F-25C7-9841-8224-8598729B54A6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851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E2AE2-5AA8-D449-9A84-C0DEF4146023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003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8395034" y="302866"/>
            <a:ext cx="2605356" cy="6452932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578968" y="302866"/>
            <a:ext cx="7637923" cy="6452932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FC4FD-8EEC-9449-910D-30C8CCACB5D6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4877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EBFDA-7C0A-0244-A06E-C1E5CF11294F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533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44329" y="4859833"/>
            <a:ext cx="9085342" cy="150206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44329" y="3205461"/>
            <a:ext cx="9085342" cy="1654373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7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5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2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0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8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65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2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0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43549-B4CF-4848-8398-E79395799AB4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784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78969" y="1764669"/>
            <a:ext cx="5121639" cy="499113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878752" y="1764669"/>
            <a:ext cx="5121639" cy="499113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D03AF-91D2-5A4E-B672-A0738A1E22A2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780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4432" y="302867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34433" y="1692891"/>
            <a:ext cx="4722671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6" indent="0">
              <a:buNone/>
              <a:defRPr sz="2200" b="1"/>
            </a:lvl2pPr>
            <a:lvl3pPr marL="995511" indent="0">
              <a:buNone/>
              <a:defRPr sz="2000" b="1"/>
            </a:lvl3pPr>
            <a:lvl4pPr marL="1493267" indent="0">
              <a:buNone/>
              <a:defRPr sz="1700" b="1"/>
            </a:lvl4pPr>
            <a:lvl5pPr marL="1991023" indent="0">
              <a:buNone/>
              <a:defRPr sz="1700" b="1"/>
            </a:lvl5pPr>
            <a:lvl6pPr marL="2488778" indent="0">
              <a:buNone/>
              <a:defRPr sz="1700" b="1"/>
            </a:lvl6pPr>
            <a:lvl7pPr marL="2986534" indent="0">
              <a:buNone/>
              <a:defRPr sz="1700" b="1"/>
            </a:lvl7pPr>
            <a:lvl8pPr marL="3484289" indent="0">
              <a:buNone/>
              <a:defRPr sz="1700" b="1"/>
            </a:lvl8pPr>
            <a:lvl9pPr marL="3982045" indent="0">
              <a:buNone/>
              <a:defRPr sz="17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34433" y="2398406"/>
            <a:ext cx="4722671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5429680" y="1692891"/>
            <a:ext cx="4724527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6" indent="0">
              <a:buNone/>
              <a:defRPr sz="2200" b="1"/>
            </a:lvl2pPr>
            <a:lvl3pPr marL="995511" indent="0">
              <a:buNone/>
              <a:defRPr sz="2000" b="1"/>
            </a:lvl3pPr>
            <a:lvl4pPr marL="1493267" indent="0">
              <a:buNone/>
              <a:defRPr sz="1700" b="1"/>
            </a:lvl4pPr>
            <a:lvl5pPr marL="1991023" indent="0">
              <a:buNone/>
              <a:defRPr sz="1700" b="1"/>
            </a:lvl5pPr>
            <a:lvl6pPr marL="2488778" indent="0">
              <a:buNone/>
              <a:defRPr sz="1700" b="1"/>
            </a:lvl6pPr>
            <a:lvl7pPr marL="2986534" indent="0">
              <a:buNone/>
              <a:defRPr sz="1700" b="1"/>
            </a:lvl7pPr>
            <a:lvl8pPr marL="3484289" indent="0">
              <a:buNone/>
              <a:defRPr sz="1700" b="1"/>
            </a:lvl8pPr>
            <a:lvl9pPr marL="3982045" indent="0">
              <a:buNone/>
              <a:defRPr sz="17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5429680" y="2398406"/>
            <a:ext cx="4724527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4C4E3-2390-8747-A42B-E55532B35188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999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C81E4-2F42-4941-87DA-CEA150DFF96F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84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A6571-375D-984E-B307-B321457C3B19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669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4433" y="301115"/>
            <a:ext cx="3516489" cy="128148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178961" y="301117"/>
            <a:ext cx="5975245" cy="645468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34433" y="1582598"/>
            <a:ext cx="3516489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97756" indent="0">
              <a:buNone/>
              <a:defRPr sz="1300"/>
            </a:lvl2pPr>
            <a:lvl3pPr marL="995511" indent="0">
              <a:buNone/>
              <a:defRPr sz="1100"/>
            </a:lvl3pPr>
            <a:lvl4pPr marL="1493267" indent="0">
              <a:buNone/>
              <a:defRPr sz="1000"/>
            </a:lvl4pPr>
            <a:lvl5pPr marL="1991023" indent="0">
              <a:buNone/>
              <a:defRPr sz="1000"/>
            </a:lvl5pPr>
            <a:lvl6pPr marL="2488778" indent="0">
              <a:buNone/>
              <a:defRPr sz="1000"/>
            </a:lvl6pPr>
            <a:lvl7pPr marL="2986534" indent="0">
              <a:buNone/>
              <a:defRPr sz="1000"/>
            </a:lvl7pPr>
            <a:lvl8pPr marL="3484289" indent="0">
              <a:buNone/>
              <a:defRPr sz="1000"/>
            </a:lvl8pPr>
            <a:lvl9pPr marL="3982045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9073C-3D96-4647-BDD1-E0696B13E90E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1722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095047" y="5293995"/>
            <a:ext cx="6413183" cy="62498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095047" y="675755"/>
            <a:ext cx="6413183" cy="4537710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497756" indent="0">
              <a:buNone/>
              <a:defRPr sz="3000"/>
            </a:lvl2pPr>
            <a:lvl3pPr marL="995511" indent="0">
              <a:buNone/>
              <a:defRPr sz="2600"/>
            </a:lvl3pPr>
            <a:lvl4pPr marL="1493267" indent="0">
              <a:buNone/>
              <a:defRPr sz="2200"/>
            </a:lvl4pPr>
            <a:lvl5pPr marL="1991023" indent="0">
              <a:buNone/>
              <a:defRPr sz="2200"/>
            </a:lvl5pPr>
            <a:lvl6pPr marL="2488778" indent="0">
              <a:buNone/>
              <a:defRPr sz="2200"/>
            </a:lvl6pPr>
            <a:lvl7pPr marL="2986534" indent="0">
              <a:buNone/>
              <a:defRPr sz="2200"/>
            </a:lvl7pPr>
            <a:lvl8pPr marL="3484289" indent="0">
              <a:buNone/>
              <a:defRPr sz="2200"/>
            </a:lvl8pPr>
            <a:lvl9pPr marL="3982045" indent="0">
              <a:buNone/>
              <a:defRPr sz="22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095047" y="5918981"/>
            <a:ext cx="6413183" cy="887584"/>
          </a:xfrm>
        </p:spPr>
        <p:txBody>
          <a:bodyPr/>
          <a:lstStyle>
            <a:lvl1pPr marL="0" indent="0">
              <a:buNone/>
              <a:defRPr sz="1500"/>
            </a:lvl1pPr>
            <a:lvl2pPr marL="497756" indent="0">
              <a:buNone/>
              <a:defRPr sz="1300"/>
            </a:lvl2pPr>
            <a:lvl3pPr marL="995511" indent="0">
              <a:buNone/>
              <a:defRPr sz="1100"/>
            </a:lvl3pPr>
            <a:lvl4pPr marL="1493267" indent="0">
              <a:buNone/>
              <a:defRPr sz="1000"/>
            </a:lvl4pPr>
            <a:lvl5pPr marL="1991023" indent="0">
              <a:buNone/>
              <a:defRPr sz="1000"/>
            </a:lvl5pPr>
            <a:lvl6pPr marL="2488778" indent="0">
              <a:buNone/>
              <a:defRPr sz="1000"/>
            </a:lvl6pPr>
            <a:lvl7pPr marL="2986534" indent="0">
              <a:buNone/>
              <a:defRPr sz="1000"/>
            </a:lvl7pPr>
            <a:lvl8pPr marL="3484289" indent="0">
              <a:buNone/>
              <a:defRPr sz="1000"/>
            </a:lvl8pPr>
            <a:lvl9pPr marL="3982045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7C422-670E-784B-A8CF-73A4B7F91E23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281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534989" y="768352"/>
            <a:ext cx="9618662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9551" tIns="49775" rIns="99551" bIns="497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naps.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534989" y="1765302"/>
            <a:ext cx="9618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9551" tIns="49775" rIns="99551" bIns="497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34988" y="6643690"/>
            <a:ext cx="1630362" cy="403225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 defTabSz="49775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19300" y="6643690"/>
            <a:ext cx="3384550" cy="403225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 defTabSz="49775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5038726" y="6643690"/>
            <a:ext cx="1414463" cy="403225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 defTabSz="49775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4666B348-4C4D-5748-A08B-0EC8AB29402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ftr="0" dt="0"/>
  <p:txStyles>
    <p:titleStyle>
      <a:lvl1pPr algn="l" defTabSz="49689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-BoldMT"/>
          <a:ea typeface="ＭＳ Ｐゴシック" charset="0"/>
          <a:cs typeface="Arial-BoldMT"/>
        </a:defRPr>
      </a:lvl1pPr>
      <a:lvl2pPr algn="l" defTabSz="49689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2pPr>
      <a:lvl3pPr algn="l" defTabSz="49689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3pPr>
      <a:lvl4pPr algn="l" defTabSz="49689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4pPr>
      <a:lvl5pPr algn="l" defTabSz="49689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5pPr>
      <a:lvl6pPr marL="457201" algn="l" defTabSz="49689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6pPr>
      <a:lvl7pPr marL="914404" algn="l" defTabSz="49689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7pPr>
      <a:lvl8pPr marL="1371605" algn="l" defTabSz="49689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8pPr>
      <a:lvl9pPr marL="1828807" algn="l" defTabSz="49689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9pPr>
    </p:titleStyle>
    <p:bodyStyle>
      <a:lvl1pPr marL="373065" indent="-373065" algn="l" defTabSz="49689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808041" indent="-309565" algn="l" defTabSz="49689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243017" indent="-247651" algn="l" defTabSz="49689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741495" indent="-247651" algn="l" defTabSz="49689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238384" indent="-247651" algn="l" defTabSz="49689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737656" indent="-248878" algn="l" defTabSz="49775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412" indent="-248878" algn="l" defTabSz="49775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67" indent="-248878" algn="l" defTabSz="49775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23" indent="-248878" algn="l" defTabSz="49775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6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11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7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23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78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34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89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45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ypahoito.fi/web/kh/suositukset/suositus?id=hoi0503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ypahoito.fi/web/kh/suositukset/suositus?id=hoi50058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ypahoito.fi/web/kh/suositukset/suositus?id=nix01500&amp;suositusid=hoi5005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ypahoito.fi/web/kh/suositukset/suositus?id=hoi50058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LM3nNpgTCE" TargetMode="External"/><Relationship Id="rId2" Type="http://schemas.openxmlformats.org/officeDocument/2006/relationships/hyperlink" Target="https://www.khshp.fi/wp-content/uploads/2019/05/KHSHP-N&#228;in-sidot-v&#228;h&#228;elastisen-tukisiteen-kuvaohje-210519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julkaisut.valtioneuvosto.fi/bitstream/handle/10024/161068/rap%2035_2018.pdf?sequence=1&amp;isAllowed=y" TargetMode="External"/><Relationship Id="rId2" Type="http://schemas.openxmlformats.org/officeDocument/2006/relationships/hyperlink" Target="https://www.khshp.fi/wp-content/uploads/2019/05/KHSHP-L&#228;&#228;kinn&#228;llisen-tukisukan-pukemisohje-210519.pdf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shp.fi/wp-content/uploads/2019/05/29273_4583_turvotuksen_estohoidon_potilasohje.pdf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shp.fi/wp-content/uploads/2019/05/KHSHP-N&#228;in-sidot-v&#228;h&#228;elastisen-tukisiteen-kuvaohje-210519.pdf" TargetMode="External"/><Relationship Id="rId2" Type="http://schemas.openxmlformats.org/officeDocument/2006/relationships/hyperlink" Target="https://www.khshp.fi/wp-content/uploads/2019/05/29273_4583_turvotuksen_estohoidon_potilasohje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hyperlink" Target="https://www.youtube.com/watch?v=YLM3nNpgTCE" TargetMode="External"/><Relationship Id="rId4" Type="http://schemas.openxmlformats.org/officeDocument/2006/relationships/hyperlink" Target="https://www.khshp.fi/wp-content/uploads/2019/05/KHSHP-L&#228;&#228;kinn&#228;llisen-tukisukan-pukemisohje-210519.pdf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ypahoito.fi/web/kh/suositukset/suositus?id=hoi50058" TargetMode="External"/><Relationship Id="rId2" Type="http://schemas.openxmlformats.org/officeDocument/2006/relationships/hyperlink" Target="https://www.duodecimlehti.fi/api/pdf/duo11196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hhy.fi/site/assets/files/1042/ewma-kompressiohoito.pdf" TargetMode="External"/><Relationship Id="rId4" Type="http://schemas.openxmlformats.org/officeDocument/2006/relationships/hyperlink" Target="http://ewma.org/fileadmin/user_upload/EWMA.org/EWMA_journal_archive/EWMA_Journal_Vol_8_No_3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ypahoito.fi/web/kh/suositukset/suositus?id=hoi50058" TargetMode="External"/><Relationship Id="rId2" Type="http://schemas.openxmlformats.org/officeDocument/2006/relationships/hyperlink" Target="http://www.potilaanlaakarilehti.fi/site/assets/files/0/08/58/383/sll82017-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ulkaisut.valtioneuvosto.fi/bitstream/handle/10024/161068/rap%2035_2018.pdf?sequence=1&amp;isAllowed=y" TargetMode="External"/><Relationship Id="rId5" Type="http://schemas.openxmlformats.org/officeDocument/2006/relationships/hyperlink" Target="https://www.terveyskirjasto.fi/kotisivut/tk.koti?p_artikkeli=jal00164#T1" TargetMode="External"/><Relationship Id="rId4" Type="http://schemas.openxmlformats.org/officeDocument/2006/relationships/hyperlink" Target="http://www.kaypahoito.fi/web/kh/suositukset/suositus?id=nix01500&amp;suositusid=hoi50058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search?search=swelling%20in%20legs&amp;sp=4&amp;searchType=GRAPHICS&amp;source=USER_INPUT&amp;searchControl=TOP_PULLDOWN&amp;searchOffset=121&amp;autoComplete=true&amp;language=en&amp;max=40&amp;index=2~10&amp;autoCompleteTerm=swelling" TargetMode="External"/><Relationship Id="rId2" Type="http://schemas.openxmlformats.org/officeDocument/2006/relationships/hyperlink" Target="https://www.uptodate.com/contents/search?search=lower%20extremity%20edema&amp;sp=4&amp;searchType=GRAPHICS&amp;source=USER_PREF&amp;searchControl=TOP_PULLDOWN&amp;searchOffset=1&amp;autoComplete=true&amp;language=en&amp;max=10&amp;index=1~10&amp;autoCompleteTerm=lower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uptodate.com/contents/search?search=venous%20ulcer&amp;sp=4&amp;searchType=GRAPHICS&amp;source=USER_INPUT&amp;searchControl=TOP_PULLDOWN&amp;searchOffset=121&amp;autoComplete=false&amp;language=en&amp;max=40&amp;index=&amp;autoCompleteTerm" TargetMode="External"/><Relationship Id="rId4" Type="http://schemas.openxmlformats.org/officeDocument/2006/relationships/hyperlink" Target="https://www.uptodate.com/contents/search?search=venous%20insufficiency&amp;sp=4&amp;searchType=GRAPHICS&amp;source=USER_INPUT&amp;searchControl=TOP_PULLDOWN&amp;searchOffset=121&amp;autoComplete=true&amp;language=en&amp;max=40&amp;index=0~10&amp;autoCompleteTerm=vnou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 txBox="1">
            <a:spLocks/>
          </p:cNvSpPr>
          <p:nvPr/>
        </p:nvSpPr>
        <p:spPr>
          <a:xfrm>
            <a:off x="636104" y="1421296"/>
            <a:ext cx="8239539" cy="30408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7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Tietopaketti</a:t>
            </a:r>
            <a:br>
              <a:rPr lang="fi-FI" sz="7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7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alaraajaturvotuksen hoitamiseksi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616" y="3396237"/>
            <a:ext cx="3103954" cy="3103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Alaotsikko 2"/>
          <p:cNvSpPr txBox="1">
            <a:spLocks/>
          </p:cNvSpPr>
          <p:nvPr/>
        </p:nvSpPr>
        <p:spPr>
          <a:xfrm>
            <a:off x="636104" y="4928931"/>
            <a:ext cx="4816503" cy="1917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70000"/>
              </a:lnSpc>
              <a:buClr>
                <a:srgbClr val="4B92B7"/>
              </a:buClr>
              <a:defRPr/>
            </a:pPr>
            <a:r>
              <a:rPr lang="fi-FI" sz="1600" dirty="0" err="1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KOulutusmateriaali</a:t>
            </a:r>
            <a:r>
              <a:rPr lang="fi-FI" sz="1600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smtClean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fi-FI" sz="1600" dirty="0">
              <a:solidFill>
                <a:srgbClr val="4B92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defRPr/>
            </a:pPr>
            <a:r>
              <a:rPr lang="fi-FI" sz="1600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iho-ja allergiapoliklinikka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defRPr/>
            </a:pPr>
            <a:r>
              <a:rPr lang="fi-FI" sz="1600" cap="none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Tekijät: Tiia </a:t>
            </a:r>
            <a:r>
              <a:rPr lang="fi-FI" sz="1600" cap="none" dirty="0" err="1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Helén</a:t>
            </a:r>
            <a:r>
              <a:rPr lang="fi-FI" sz="1600" cap="none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Laura Salmi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defRPr/>
            </a:pPr>
            <a:r>
              <a:rPr lang="fi-FI" sz="1600" cap="none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Kuvitus ja video: Senni Luttinen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28600" y="957574"/>
            <a:ext cx="10237304" cy="5440681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789748" y="1653495"/>
            <a:ext cx="8497956" cy="10515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Milloin turvotusta tulisi hoitaa?</a:t>
            </a:r>
            <a:b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Mieti hetki vastausta, ennen kuin klikkaat eteenpäin.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207681" y="3340454"/>
            <a:ext cx="7076552" cy="19173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Heti kun se huomataan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 se haittaa elämää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 on alkanut ilmetä </a:t>
            </a: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ihovaurioita</a:t>
            </a:r>
            <a:endParaRPr lang="fi-FI" sz="3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5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75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875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713" y="2333411"/>
            <a:ext cx="4234070" cy="2785241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554728" y="1188302"/>
            <a:ext cx="95136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Alaraajojen laskimovajaatoiminta on…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407504" y="2409587"/>
            <a:ext cx="53870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yleinen, krooninen ja useimmiten myös etenevä sairaus, jonka perimmäistä syytä ei tiedetä. </a:t>
            </a:r>
            <a:endParaRPr lang="fi-FI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Laskimovajaatoiminta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on tärkeä tunnistaa, jotta hoito voidaan aloittaa mahdollisimman varhain ennen turvotuksen aiheuttamien ongelmien syntyä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147223" y="5853643"/>
            <a:ext cx="7495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i-FI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LINKKI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: Alaraajojen laskimovajaatoiminta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http://www.kaypahoito.fi/web/kh/suositukset/suositus?id=hoi05030</a:t>
            </a:r>
            <a:endParaRPr lang="fi-FI" sz="16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9497370" y="6146031"/>
            <a:ext cx="9685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Lähteet </a:t>
            </a:r>
            <a:r>
              <a:rPr lang="fi-FI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nro:3.</a:t>
            </a:r>
            <a:endParaRPr lang="fi-FI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5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33172" y="955747"/>
            <a:ext cx="10232732" cy="5405296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233172" y="1459376"/>
            <a:ext cx="9974315" cy="115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Mitkä näistä kuuluvat tyypillisiin oireisiin?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Mieti hetki vastausta, ennen kuin klikkaat eteenpäin.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442542" y="3313653"/>
            <a:ext cx="6606829" cy="29576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Pigmenttimuutokset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sääressä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Jalkojen väsyminen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Kantapään </a:t>
            </a: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kipu</a:t>
            </a:r>
            <a:endParaRPr lang="fi-FI" sz="3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78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75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875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75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875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  <p:sp>
        <p:nvSpPr>
          <p:cNvPr id="3" name="Otsikko 3"/>
          <p:cNvSpPr txBox="1">
            <a:spLocks/>
          </p:cNvSpPr>
          <p:nvPr/>
        </p:nvSpPr>
        <p:spPr>
          <a:xfrm>
            <a:off x="292211" y="890944"/>
            <a:ext cx="10058400" cy="896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Turvotus on…</a:t>
            </a:r>
          </a:p>
        </p:txBody>
      </p:sp>
      <p:sp>
        <p:nvSpPr>
          <p:cNvPr id="4" name="Tekstin paikkamerkki 4"/>
          <p:cNvSpPr txBox="1">
            <a:spLocks/>
          </p:cNvSpPr>
          <p:nvPr/>
        </p:nvSpPr>
        <p:spPr>
          <a:xfrm>
            <a:off x="292211" y="2013921"/>
            <a:ext cx="10058400" cy="1134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nesteenkertymistä verisuonista ympäröiviin kudoksiin. </a:t>
            </a: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Laskimoperäisessä turvotuksessa laskimoiden läpät saattavat olla vaurioituneet ja/tai pohjelihaspumppu ei toimi tehokkaasti</a:t>
            </a:r>
            <a:r>
              <a:rPr lang="fi-FI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dirty="0">
              <a:solidFill>
                <a:srgbClr val="89B8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isällön paikkamerkki 7"/>
          <p:cNvSpPr txBox="1">
            <a:spLocks/>
          </p:cNvSpPr>
          <p:nvPr/>
        </p:nvSpPr>
        <p:spPr>
          <a:xfrm>
            <a:off x="292211" y="3514772"/>
            <a:ext cx="9887174" cy="26504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Laskimoissa oleva veri kertyy alaraajoihin ja paine verisuonissa kasvaa ja nestettä tihkuu ympäröivään kudokseen.</a:t>
            </a:r>
          </a:p>
          <a:p>
            <a:pPr defTabSz="914404" fontAlgn="auto"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Punasoluja, makromolekyylejä ja valkosoluja kertyy laskimoiden ulkopuolelle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tämä aiheuttaa paikallisen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tulehdusreaktion.</a:t>
            </a:r>
          </a:p>
          <a:p>
            <a:pPr defTabSz="914404" fontAlgn="auto"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Kudosten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hapensaanti häiriintyy, josta aiheutuu kudosvaurioita. Kudosten paranemiskyky heikentyy kudosvaurioiden myötä. </a:t>
            </a:r>
            <a:endParaRPr lang="fi-FI" dirty="0" smtClean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Iholle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 muodostua haava joko itsestään, tai vähäisen trauman seurauksena.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9462053" y="6165242"/>
            <a:ext cx="10054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Lähteet</a:t>
            </a: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nro: 2.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851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  <p:sp>
        <p:nvSpPr>
          <p:cNvPr id="5" name="Otsikko 4"/>
          <p:cNvSpPr txBox="1">
            <a:spLocks/>
          </p:cNvSpPr>
          <p:nvPr/>
        </p:nvSpPr>
        <p:spPr>
          <a:xfrm>
            <a:off x="401540" y="1042282"/>
            <a:ext cx="10058400" cy="1094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Pitkittynyt alaraajaturvotus saattaa johtaa säärihaavan </a:t>
            </a:r>
            <a:r>
              <a:rPr lang="fi-FI" sz="4000" dirty="0" smtClean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syntymiseen</a:t>
            </a:r>
            <a:endParaRPr lang="fi-FI" sz="40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isällön paikkamerkki 5"/>
          <p:cNvSpPr txBox="1">
            <a:spLocks/>
          </p:cNvSpPr>
          <p:nvPr/>
        </p:nvSpPr>
        <p:spPr>
          <a:xfrm>
            <a:off x="401540" y="2164988"/>
            <a:ext cx="9907325" cy="2266657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Säärihaavojen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ehkäisyssä ja aktiivisessa varhaisessa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hoidossa </a:t>
            </a:r>
            <a: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turvotuksen estohoidolla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iso merkitys.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Muutaman päivän hoidon laiminlyönti voi johtaa hoidon pidentymiseen kuukausilla.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Turvotuksen estohoidon fysiologinen perusta haavanhoidossa on hyvin perusteltu ja osoitettu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u="sng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7" name="Pyöristetty suorakulmio 6"/>
          <p:cNvSpPr/>
          <p:nvPr/>
        </p:nvSpPr>
        <p:spPr>
          <a:xfrm>
            <a:off x="250466" y="4465317"/>
            <a:ext cx="10058399" cy="1005770"/>
          </a:xfrm>
          <a:prstGeom prst="roundRect">
            <a:avLst/>
          </a:prstGeom>
          <a:solidFill>
            <a:sysClr val="window" lastClr="FFFFFF"/>
          </a:solidFill>
          <a:ln w="40000" cap="flat" cmpd="sng" algn="ctr">
            <a:solidFill>
              <a:srgbClr val="4B92B7"/>
            </a:solidFill>
            <a:prstDash val="solid"/>
          </a:ln>
          <a:effectLst/>
        </p:spPr>
        <p:txBody>
          <a:bodyPr rtlCol="0" anchor="ctr"/>
          <a:lstStyle/>
          <a:p>
            <a:pPr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89B8D0"/>
              </a:buClr>
              <a:buSzPct val="100000"/>
              <a:defRPr/>
            </a:pPr>
            <a:r>
              <a:rPr lang="fi-FI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Laskimovajaatoiminnasta johtuvan alaraajaturvotuksen estohoidon tulee toteutua haavan ja ihotilanteen paranemisen jälkeen läpi elämän </a:t>
            </a:r>
            <a:r>
              <a:rPr lang="fi-FI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i-FI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muuten vaivat uusiutuvat. </a:t>
            </a:r>
          </a:p>
        </p:txBody>
      </p:sp>
      <p:sp>
        <p:nvSpPr>
          <p:cNvPr id="8" name="Suorakulmio 7"/>
          <p:cNvSpPr/>
          <p:nvPr/>
        </p:nvSpPr>
        <p:spPr>
          <a:xfrm>
            <a:off x="9202596" y="6053761"/>
            <a:ext cx="14860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2,6,7,8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163003" y="5838318"/>
            <a:ext cx="7873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600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LINKKI</a:t>
            </a:r>
            <a:r>
              <a:rPr lang="fi-FI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Krooninen alaraajahaava</a:t>
            </a: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600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http://www.kaypahoito.fi/web/kh/suositukset/suositus?id=hoi50058</a:t>
            </a:r>
            <a:endParaRPr lang="fi-FI" sz="1600" u="sng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36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15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82201" y="897616"/>
            <a:ext cx="10171706" cy="5427474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1104664" y="1421270"/>
            <a:ext cx="8006679" cy="115116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fi-FI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</a:t>
            </a: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jalan turvotessa tapahtuu?</a:t>
            </a: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Mieti hetki vastausta, ennen kuin klikkaat eteenpäin.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1005496" y="3096088"/>
            <a:ext cx="9291443" cy="1802484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 </a:t>
            </a: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pääsee suonista ympäröivään kudokseen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Kudosten hapensaanti heikkenee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4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Ihon paraneminen helpottuu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2923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16</a:t>
            </a:fld>
            <a:endParaRPr lang="fi-FI"/>
          </a:p>
        </p:txBody>
      </p:sp>
      <p:sp>
        <p:nvSpPr>
          <p:cNvPr id="4" name="Tekstin paikkamerkki 2"/>
          <p:cNvSpPr txBox="1">
            <a:spLocks/>
          </p:cNvSpPr>
          <p:nvPr/>
        </p:nvSpPr>
        <p:spPr>
          <a:xfrm>
            <a:off x="610263" y="2098442"/>
            <a:ext cx="6890461" cy="1001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b="1" dirty="0" err="1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ALARAAJATurvotuksen</a:t>
            </a:r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estohoidon</a:t>
            </a: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tarkoitus</a:t>
            </a: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lisätä painetta kudoksessa. </a:t>
            </a:r>
          </a:p>
        </p:txBody>
      </p:sp>
      <p:sp>
        <p:nvSpPr>
          <p:cNvPr id="5" name="Sisällön paikkamerkki 3"/>
          <p:cNvSpPr txBox="1">
            <a:spLocks/>
          </p:cNvSpPr>
          <p:nvPr/>
        </p:nvSpPr>
        <p:spPr>
          <a:xfrm>
            <a:off x="610263" y="3277928"/>
            <a:ext cx="5385816" cy="29107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Nesteen imeytyminen takaisin laskimoihin ja imusuoniin lisääntyy.</a:t>
            </a:r>
          </a:p>
          <a:p>
            <a:pPr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Nesteen imeytymisen lisääntyessä turvotus vähenee. </a:t>
            </a:r>
          </a:p>
          <a:p>
            <a:pPr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Edistää laskimopaluuta lisäämällä syvien laskimoiden virtausnopeutta.</a:t>
            </a:r>
          </a:p>
          <a:p>
            <a:pPr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Helpottaa heikkojen läppien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toimintaa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Ellipsi 5"/>
          <p:cNvSpPr/>
          <p:nvPr/>
        </p:nvSpPr>
        <p:spPr>
          <a:xfrm>
            <a:off x="6151328" y="3271735"/>
            <a:ext cx="3702032" cy="2452475"/>
          </a:xfrm>
          <a:prstGeom prst="ellipse">
            <a:avLst/>
          </a:prstGeom>
          <a:solidFill>
            <a:srgbClr val="89B8D0">
              <a:lumMod val="20000"/>
              <a:lumOff val="80000"/>
            </a:srgbClr>
          </a:solidFill>
          <a:ln w="40000" cap="flat" cmpd="sng" algn="ctr">
            <a:solidFill>
              <a:srgbClr val="89B8D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b="1" kern="0" dirty="0">
              <a:ln w="22225">
                <a:solidFill>
                  <a:srgbClr val="A82D32"/>
                </a:solidFill>
                <a:prstDash val="solid"/>
              </a:ln>
              <a:solidFill>
                <a:srgbClr val="A82D32">
                  <a:lumMod val="40000"/>
                  <a:lumOff val="60000"/>
                </a:srgb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kstin paikkamerkki 4"/>
          <p:cNvSpPr txBox="1">
            <a:spLocks/>
          </p:cNvSpPr>
          <p:nvPr/>
        </p:nvSpPr>
        <p:spPr>
          <a:xfrm>
            <a:off x="6371664" y="3365124"/>
            <a:ext cx="3261360" cy="2148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4" fontAlgn="auto">
              <a:buClr>
                <a:srgbClr val="4B92B7"/>
              </a:buClr>
              <a:defRPr/>
            </a:pPr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Turvotuksen estohoito tukee lihaspumpun toimintaa puristamalla lihasta </a:t>
            </a:r>
            <a:r>
              <a:rPr lang="fi-FI" b="1" dirty="0" smtClean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ulkoa päin</a:t>
            </a:r>
            <a:endParaRPr lang="fi-FI" b="1" dirty="0">
              <a:solidFill>
                <a:srgbClr val="4B92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9228191" y="6188690"/>
            <a:ext cx="12153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Lähteet nro: 7,8,9.</a:t>
            </a:r>
            <a:endParaRPr lang="fi-FI" sz="10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556194" y="1239300"/>
            <a:ext cx="6944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Alaraajaturvotuksen estohoito</a:t>
            </a:r>
            <a:endParaRPr lang="fi-FI" sz="4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9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17</a:t>
            </a:fld>
            <a:endParaRPr lang="fi-FI"/>
          </a:p>
        </p:txBody>
      </p:sp>
      <p:sp>
        <p:nvSpPr>
          <p:cNvPr id="3" name="Otsikko 1"/>
          <p:cNvSpPr txBox="1">
            <a:spLocks/>
          </p:cNvSpPr>
          <p:nvPr/>
        </p:nvSpPr>
        <p:spPr>
          <a:xfrm>
            <a:off x="451237" y="1083364"/>
            <a:ext cx="9468016" cy="8074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C7AA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Mihin alaraajaturvotuksen estohoito sopii?</a:t>
            </a: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630238" y="2133969"/>
            <a:ext cx="7688814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Laskimoiden vajaatoiminta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Laskimoperäiset haavat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Sekahaavat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(mm. diabetes) 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Lymfedeema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imunestekierron vajaus/ ylipaino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Infektion aiheuttama turvotus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(mm. </a:t>
            </a:r>
            <a:r>
              <a:rPr lang="fi-FI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erysipelas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Hankalan ihottuman aiheuttama turvotus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Laskimotukoksen aiheuttama turvotus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Työperäinen turvotus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(seisoma-/istumatyö)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Turvotuksen estohoito sopii myös raskaana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oleville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9138749" y="6165393"/>
            <a:ext cx="13564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Lähteet nro: 1,10,11.</a:t>
            </a:r>
            <a:endParaRPr lang="fi-FI" sz="10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48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18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368183" y="1222617"/>
            <a:ext cx="101099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4000" kern="0" spc="-50" dirty="0">
                <a:solidFill>
                  <a:srgbClr val="C7AA2F"/>
                </a:solidFill>
                <a:latin typeface="Arial" panose="020B0604020202020204" pitchFamily="34" charset="0"/>
                <a:ea typeface="+mj-ea"/>
                <a:cs typeface="+mj-cs"/>
              </a:rPr>
              <a:t>Mitkä ovat esteet </a:t>
            </a:r>
            <a:br>
              <a:rPr lang="fi-FI" sz="4000" kern="0" spc="-50" dirty="0">
                <a:solidFill>
                  <a:srgbClr val="C7AA2F"/>
                </a:solidFill>
                <a:latin typeface="Arial" panose="020B0604020202020204" pitchFamily="34" charset="0"/>
                <a:ea typeface="+mj-ea"/>
                <a:cs typeface="+mj-cs"/>
              </a:rPr>
            </a:br>
            <a:r>
              <a:rPr lang="fi-FI" sz="4000" kern="0" spc="-50" dirty="0">
                <a:solidFill>
                  <a:srgbClr val="C7AA2F"/>
                </a:solidFill>
                <a:latin typeface="Arial" panose="020B0604020202020204" pitchFamily="34" charset="0"/>
                <a:ea typeface="+mj-ea"/>
                <a:cs typeface="+mj-cs"/>
              </a:rPr>
              <a:t>alaraajaturvotuksen estohoidolle?</a:t>
            </a:r>
            <a:endParaRPr lang="fi-FI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368183" y="3696116"/>
            <a:ext cx="5389692" cy="1259605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Hoitamaton tai vaikea sydämen vajaatoiminta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Vaikea </a:t>
            </a:r>
            <a:r>
              <a:rPr lang="fi-FI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aso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-tauti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Tuore alaraajan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valtimotukos</a:t>
            </a:r>
            <a:endParaRPr lang="fi-FI" i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69" y="3066012"/>
            <a:ext cx="4139737" cy="27598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Suorakulmio 6"/>
          <p:cNvSpPr/>
          <p:nvPr/>
        </p:nvSpPr>
        <p:spPr>
          <a:xfrm>
            <a:off x="9254695" y="6099572"/>
            <a:ext cx="121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2,10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3" name="Suora yhdysviiva 12"/>
          <p:cNvCxnSpPr/>
          <p:nvPr/>
        </p:nvCxnSpPr>
        <p:spPr>
          <a:xfrm>
            <a:off x="6225988" y="3227294"/>
            <a:ext cx="3817422" cy="24389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 flipV="1">
            <a:off x="6235908" y="3252866"/>
            <a:ext cx="3807502" cy="24134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31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19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57460" y="910426"/>
            <a:ext cx="10213974" cy="5455653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1292906" y="3192333"/>
            <a:ext cx="8906102" cy="1787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Valtimoverenkierron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heikentyminen	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Epämukavuus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Runsaasti kudosnestettä vuotava </a:t>
            </a: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säärihaava</a:t>
            </a:r>
            <a:endParaRPr lang="fi-FI" sz="3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Otsikko 1"/>
          <p:cNvSpPr txBox="1">
            <a:spLocks/>
          </p:cNvSpPr>
          <p:nvPr/>
        </p:nvSpPr>
        <p:spPr>
          <a:xfrm>
            <a:off x="282868" y="1079389"/>
            <a:ext cx="10058400" cy="1378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fi-FI" sz="4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Mikä on este turvotuksen estohoidolle?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Mieti hetki vastausta, ennen kuin klikkaat </a:t>
            </a:r>
            <a:r>
              <a:rPr lang="fi-FI" sz="2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eteenpäin</a:t>
            </a:r>
            <a:endParaRPr lang="fi-FI" sz="21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40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EBFDA-7C0A-0244-A06E-C1E5CF11294F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>
            <a:off x="712534" y="890221"/>
            <a:ext cx="6093000" cy="7000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Sisällysluettelo</a:t>
            </a:r>
          </a:p>
        </p:txBody>
      </p:sp>
      <p:sp>
        <p:nvSpPr>
          <p:cNvPr id="3" name="Suorakulmio 2"/>
          <p:cNvSpPr/>
          <p:nvPr/>
        </p:nvSpPr>
        <p:spPr>
          <a:xfrm>
            <a:off x="712533" y="1688125"/>
            <a:ext cx="787487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3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Koulutuksen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tarpeellisuus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8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Keskeiset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käsitteet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11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Laskimovajaatoiminta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alaraajan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turvotus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16 - 19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Kompressiohoito ja sen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soveltuvuus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20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Alaraajaturvotuksen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estohoidon aloitus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24 - 28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Vähäelastiset tukisidokset</a:t>
            </a:r>
            <a:endParaRPr lang="fi-FI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29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Lääkinnälliset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tukisukat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33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Motivointi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niksit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39 - 40 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Ohjeet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hoidon tueksi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41 - 43 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Lähteet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20</a:t>
            </a:fld>
            <a:endParaRPr lang="fi-FI"/>
          </a:p>
        </p:txBody>
      </p:sp>
      <p:sp>
        <p:nvSpPr>
          <p:cNvPr id="5" name="Suorakulmio 4"/>
          <p:cNvSpPr/>
          <p:nvPr/>
        </p:nvSpPr>
        <p:spPr>
          <a:xfrm>
            <a:off x="9452866" y="6052406"/>
            <a:ext cx="106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</a:t>
            </a:r>
            <a:r>
              <a:rPr lang="fi-FI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793415" y="2488656"/>
            <a:ext cx="936163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Ennaltaehkäisy</a:t>
            </a:r>
            <a:endParaRPr lang="fi-FI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Perusterveen turvotuksien ennaltaehkäisy esim. lentosukilla.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Lääkinnälliset tukisukat, puristusluokka I-II tai vähäelastinen tukisidoshoito.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fi-FI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Puuttuminen</a:t>
            </a:r>
            <a:endParaRPr lang="fi-FI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Konsultoi lääkäriä! Lääkäri vastaa 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alaraajaturvotuksen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estohoidon aloituksesta.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fi-FI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Verenkierron tilan arviointi</a:t>
            </a:r>
            <a:endParaRPr lang="fi-FI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Alaraajaturvotuksen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estohoito voidaan aloittaa turvallisesti, kun perifeeriset pulssit tuntuvat.</a:t>
            </a:r>
          </a:p>
        </p:txBody>
      </p:sp>
      <p:sp>
        <p:nvSpPr>
          <p:cNvPr id="7" name="Suorakulmio 6"/>
          <p:cNvSpPr/>
          <p:nvPr/>
        </p:nvSpPr>
        <p:spPr>
          <a:xfrm>
            <a:off x="793415" y="1327392"/>
            <a:ext cx="6373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Ennen hoidon aloittamista: </a:t>
            </a:r>
            <a:endParaRPr lang="fi-F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7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21</a:t>
            </a:fld>
            <a:endParaRPr lang="fi-FI"/>
          </a:p>
        </p:txBody>
      </p:sp>
      <p:sp>
        <p:nvSpPr>
          <p:cNvPr id="3" name="Otsikko 1"/>
          <p:cNvSpPr txBox="1">
            <a:spLocks/>
          </p:cNvSpPr>
          <p:nvPr/>
        </p:nvSpPr>
        <p:spPr>
          <a:xfrm>
            <a:off x="143122" y="988120"/>
            <a:ext cx="5174312" cy="641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endParaRPr lang="fi-FI" sz="40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222636" y="1816657"/>
            <a:ext cx="8295199" cy="37024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Turvotuksen estohoito voidaan aloittaa turvallisesti, kun perifeeriset pulssit tuntuvat:</a:t>
            </a:r>
          </a:p>
          <a:p>
            <a:pPr lvl="2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endParaRPr lang="fi-FI" dirty="0" smtClean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ＭＳ Ｐゴシック" charset="0"/>
            </a:endParaRPr>
          </a:p>
          <a:p>
            <a:pPr lvl="2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Jalasta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palpoidaan taaempi nilkkavaltimo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(a. </a:t>
            </a:r>
            <a:r>
              <a:rPr lang="fi-FI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tibialis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 </a:t>
            </a:r>
            <a:r>
              <a:rPr lang="fi-FI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posterior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)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ja jalkapöydän valtimo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(a. </a:t>
            </a:r>
            <a:r>
              <a:rPr lang="fi-FI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dorsalis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 </a:t>
            </a:r>
            <a:r>
              <a:rPr lang="fi-FI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pedis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)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, katso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	havaintokuva.</a:t>
            </a:r>
          </a:p>
          <a:p>
            <a:pPr lvl="2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Jalan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pulssipalpaatiolöydös luokitellaan </a:t>
            </a:r>
            <a:r>
              <a:rPr lang="fi-FI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dikotomisesti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 = pulssit ovat tunnettavissa/eivät ole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tunnettavissa.</a:t>
            </a:r>
          </a:p>
          <a:p>
            <a:pPr lvl="2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Merkittävä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valtimoverenkierron vajaus on epätodennäköinen, jos kummastakin jalan valtimosta tunnetaan kiistaton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syke</a:t>
            </a:r>
          </a:p>
          <a:p>
            <a:pPr marL="384048" lvl="2" indent="0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None/>
              <a:defRPr/>
            </a:pPr>
            <a:endParaRPr lang="fi-FI" dirty="0" smtClean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ＭＳ Ｐゴシック" charset="0"/>
            </a:endParaRPr>
          </a:p>
          <a:p>
            <a:pPr marL="384048" lvl="2" indent="0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None/>
              <a:defRPr/>
            </a:pP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Font typeface="Wingdings" panose="05000000000000000000" pitchFamily="2" charset="2"/>
              <a:buChar char="§"/>
              <a:defRPr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Mikäli perifeeriset pulssit eivät tunnu, tulee suorittaa ABI-mittaus.</a:t>
            </a:r>
          </a:p>
          <a:p>
            <a:pPr marL="566928" lvl="3" indent="0" defTabSz="914404" fontAlgn="auto">
              <a:lnSpc>
                <a:spcPct val="100000"/>
              </a:lnSpc>
              <a:buClr>
                <a:srgbClr val="4B92B7"/>
              </a:buClr>
              <a:buNone/>
              <a:defRPr/>
            </a:pPr>
            <a:r>
              <a:rPr lang="fi-FI" b="1" dirty="0" smtClean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ABI </a:t>
            </a:r>
            <a:r>
              <a:rPr lang="fi-FI" b="1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= nilkka-olkavarsipainesuhde</a:t>
            </a:r>
            <a:r>
              <a:rPr lang="fi-FI" sz="1200" b="1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</a:p>
          <a:p>
            <a:pPr lvl="2" defTabSz="914404" fontAlgn="auto">
              <a:lnSpc>
                <a:spcPct val="100000"/>
              </a:lnSpc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ABI yli 0.8 -1.2 voidaan kompressiohoitoa toteuttaa.</a:t>
            </a:r>
          </a:p>
          <a:p>
            <a:pPr lvl="2" defTabSz="914404" fontAlgn="auto">
              <a:lnSpc>
                <a:spcPct val="100000"/>
              </a:lnSpc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ABI alle 0.5 =&gt; ei tukisidoksia, ilman verisuonikirurgin konsultaatiota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349" y="1904473"/>
            <a:ext cx="1763201" cy="2772263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9256705" y="6207886"/>
            <a:ext cx="1213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8,13. 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143122" y="5849046"/>
            <a:ext cx="8195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4" fontAlgn="auto">
              <a:buClr>
                <a:srgbClr val="4B92B7"/>
              </a:buClr>
              <a:defRPr/>
            </a:pPr>
            <a:r>
              <a:rPr lang="fi-FI" sz="1600" b="1" dirty="0">
                <a:solidFill>
                  <a:srgbClr val="4B92B7"/>
                </a:solidFill>
                <a:latin typeface="Arial" panose="020B0604020202020204" pitchFamily="34" charset="0"/>
              </a:rPr>
              <a:t>LINKKI</a:t>
            </a:r>
            <a:r>
              <a:rPr lang="fi-FI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: ABI-mittauksen toteutus</a:t>
            </a:r>
          </a:p>
          <a:p>
            <a:pPr lvl="0" defTabSz="914404" fontAlgn="auto">
              <a:buClr>
                <a:srgbClr val="4B92B7"/>
              </a:buClr>
              <a:defRPr/>
            </a:pPr>
            <a:r>
              <a:rPr lang="fi-FI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3"/>
              </a:rPr>
              <a:t>http://www.kaypahoito.fi/web/kh/suositukset/suositus?id=nix01500&amp;suositusid=hoi50058</a:t>
            </a:r>
            <a:endParaRPr lang="fi-FI" sz="1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143122" y="1108771"/>
            <a:ext cx="86714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defTabSz="914404" fontAlgn="auto">
              <a:lnSpc>
                <a:spcPct val="100000"/>
              </a:lnSpc>
              <a:buClr>
                <a:srgbClr val="4B92B7"/>
              </a:buClr>
              <a:buNone/>
              <a:defRPr/>
            </a:pPr>
            <a:r>
              <a:rPr lang="fi-FI" sz="4000" b="1" cap="all" dirty="0">
                <a:solidFill>
                  <a:schemeClr val="accent2"/>
                </a:solidFill>
                <a:latin typeface="Arial" panose="020B0604020202020204" pitchFamily="34" charset="0"/>
              </a:rPr>
              <a:t>Verenkierron tilan arviointi</a:t>
            </a:r>
            <a:endParaRPr lang="fi-FI" sz="40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3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22</a:t>
            </a:fld>
            <a:endParaRPr lang="fi-FI"/>
          </a:p>
        </p:txBody>
      </p:sp>
      <p:sp>
        <p:nvSpPr>
          <p:cNvPr id="3" name="Otsikko 3"/>
          <p:cNvSpPr txBox="1">
            <a:spLocks/>
          </p:cNvSpPr>
          <p:nvPr/>
        </p:nvSpPr>
        <p:spPr>
          <a:xfrm>
            <a:off x="353635" y="885265"/>
            <a:ext cx="10177272" cy="905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 smtClean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Erilaisia hoitovaihtoehtoja </a:t>
            </a:r>
            <a:endParaRPr lang="fi-FI" sz="4000" dirty="0">
              <a:solidFill>
                <a:srgbClr val="A82D32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353635" y="1908057"/>
            <a:ext cx="4794721" cy="38665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 </a:t>
            </a:r>
            <a:r>
              <a:rPr lang="fi-FI" sz="1800" b="1" dirty="0" smtClean="0">
                <a:solidFill>
                  <a:srgbClr val="E0CD7C">
                    <a:lumMod val="50000"/>
                  </a:srgbClr>
                </a:solidFill>
                <a:latin typeface="Arial" panose="020B0604020202020204" pitchFamily="34" charset="0"/>
              </a:rPr>
              <a:t>Vähäelastiset tukisidokset</a:t>
            </a:r>
            <a:endParaRPr lang="fi-FI" sz="1800" dirty="0">
              <a:solidFill>
                <a:srgbClr val="E0CD7C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useimmille sopiva vaihtoehto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mahdollistaa pohjelihaksen tehokkaan työskentelyn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sidoksia voidaan käyttää yötä päivää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uusittava 2-3 kk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välein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dirty="0">
                <a:solidFill>
                  <a:srgbClr val="E0CD7C">
                    <a:lumMod val="50000"/>
                  </a:srgbClr>
                </a:solidFill>
                <a:latin typeface="Arial" panose="020B0604020202020204" pitchFamily="34" charset="0"/>
              </a:rPr>
              <a:t>Runsaselastiset tukisidokset </a:t>
            </a:r>
            <a:endParaRPr lang="fi-FI" sz="1800" dirty="0">
              <a:solidFill>
                <a:srgbClr val="E0CD7C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iikuntakyvyttömälle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idonta spiraali- tai tähkämalli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tukisidokset 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otetaan aina yöksi pois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HUOM! vaatii tarkkuutta kireyden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arvioimiseksi</a:t>
            </a:r>
          </a:p>
        </p:txBody>
      </p:sp>
      <p:sp>
        <p:nvSpPr>
          <p:cNvPr id="5" name="Sisällön paikkamerkki 4"/>
          <p:cNvSpPr txBox="1">
            <a:spLocks/>
          </p:cNvSpPr>
          <p:nvPr/>
        </p:nvSpPr>
        <p:spPr>
          <a:xfrm>
            <a:off x="5148356" y="1758562"/>
            <a:ext cx="4937760" cy="391210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sz="1800" b="1" dirty="0">
                <a:solidFill>
                  <a:srgbClr val="E0CD7C">
                    <a:lumMod val="50000"/>
                  </a:srgbClr>
                </a:solidFill>
                <a:latin typeface="Arial" panose="020B0604020202020204" pitchFamily="34" charset="0"/>
              </a:rPr>
              <a:t>Monikerros-sidokset </a:t>
            </a:r>
            <a:endParaRPr lang="fi-FI" sz="1800" dirty="0">
              <a:solidFill>
                <a:srgbClr val="E0CD7C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idonta pakkauksen ohjeen mukaan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1-2 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viikon käyttöjakso ennen siirtymistä tukisukkiin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kertakäyttöinen, käyttöaika 3-7vrk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Liikkuvalle, yleensä työikäiselle  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Haavattomalle/pitkä haavanhoito väli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201169" lvl="1" indent="0" fontAlgn="auto">
              <a:buClr>
                <a:srgbClr val="4B92B7"/>
              </a:buClr>
              <a:buNone/>
            </a:pPr>
            <a:endParaRPr lang="fi-FI" b="1" dirty="0" smtClean="0">
              <a:solidFill>
                <a:srgbClr val="E0CD7C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201169" lvl="1" indent="0" fontAlgn="auto">
              <a:buClr>
                <a:srgbClr val="4B92B7"/>
              </a:buClr>
              <a:buNone/>
            </a:pPr>
            <a:r>
              <a:rPr lang="fi-FI" b="1" dirty="0" smtClean="0">
                <a:solidFill>
                  <a:srgbClr val="E0CD7C">
                    <a:lumMod val="50000"/>
                  </a:srgbClr>
                </a:solidFill>
                <a:latin typeface="Arial" panose="020B0604020202020204" pitchFamily="34" charset="0"/>
              </a:rPr>
              <a:t>Lääkinnälliset tukisukat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lvl="2" fontAlgn="auto"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tulee uusia vähintään 6 kk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välein</a:t>
            </a:r>
          </a:p>
          <a:p>
            <a:pPr lvl="2" fontAlgn="auto"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Turvotus ensin saatava laskemaan muilla keinoin 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-88654" y="5905708"/>
            <a:ext cx="6733895" cy="533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" indent="-91440" defTabSz="914404" fontAlgn="auto">
              <a:lnSpc>
                <a:spcPct val="5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600" b="1" dirty="0">
                <a:solidFill>
                  <a:srgbClr val="4B92B7"/>
                </a:solidFill>
                <a:latin typeface="Arial" panose="020B0604020202020204" pitchFamily="34" charset="0"/>
                <a:ea typeface="+mn-ea"/>
                <a:cs typeface="+mn-cs"/>
              </a:rPr>
              <a:t>LINKKI</a:t>
            </a:r>
            <a:r>
              <a:rPr lang="fi-FI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: Käypähoito ohjeistus; sidostekniikat ja lääkinnällinen tukisukka</a:t>
            </a:r>
          </a:p>
          <a:p>
            <a:pPr marL="91440" indent="-91440" defTabSz="914404" fontAlgn="auto">
              <a:lnSpc>
                <a:spcPct val="5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  <a:hlinkClick r:id="rId2"/>
              </a:rPr>
              <a:t>http://</a:t>
            </a:r>
            <a:r>
              <a:rPr lang="fi-FI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  <a:hlinkClick r:id="rId2"/>
              </a:rPr>
              <a:t>www.kaypahoito.fi/web/kh/suositukset/suositus?id=hoi50058</a:t>
            </a:r>
            <a:endParaRPr lang="fi-FI" sz="1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kstiruutu 9"/>
          <p:cNvSpPr txBox="1"/>
          <p:nvPr/>
        </p:nvSpPr>
        <p:spPr>
          <a:xfrm>
            <a:off x="9439713" y="6172704"/>
            <a:ext cx="10021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3</a:t>
            </a:r>
            <a:r>
              <a:rPr lang="fi-FI" sz="105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65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23</a:t>
            </a:fld>
            <a:endParaRPr lang="fi-FI"/>
          </a:p>
        </p:txBody>
      </p:sp>
      <p:sp>
        <p:nvSpPr>
          <p:cNvPr id="3" name="Otsikko 3"/>
          <p:cNvSpPr txBox="1">
            <a:spLocks/>
          </p:cNvSpPr>
          <p:nvPr/>
        </p:nvSpPr>
        <p:spPr>
          <a:xfrm>
            <a:off x="396387" y="983787"/>
            <a:ext cx="7674187" cy="90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Estohoidon aloittaminen</a:t>
            </a:r>
          </a:p>
        </p:txBody>
      </p:sp>
      <p:sp>
        <p:nvSpPr>
          <p:cNvPr id="4" name="Pyöristetty suorakulmio 3"/>
          <p:cNvSpPr/>
          <p:nvPr/>
        </p:nvSpPr>
        <p:spPr>
          <a:xfrm>
            <a:off x="555414" y="2554357"/>
            <a:ext cx="4642338" cy="2753139"/>
          </a:xfrm>
          <a:prstGeom prst="roundRect">
            <a:avLst/>
          </a:prstGeom>
          <a:gradFill rotWithShape="1">
            <a:gsLst>
              <a:gs pos="0">
                <a:srgbClr val="F3ECCD">
                  <a:tint val="74000"/>
                </a:srgbClr>
              </a:gs>
              <a:gs pos="49000">
                <a:srgbClr val="F3ECCD">
                  <a:tint val="96000"/>
                  <a:shade val="84000"/>
                  <a:satMod val="110000"/>
                </a:srgbClr>
              </a:gs>
              <a:gs pos="49100">
                <a:srgbClr val="F3ECCD">
                  <a:shade val="55000"/>
                  <a:satMod val="150000"/>
                </a:srgbClr>
              </a:gs>
              <a:gs pos="92000">
                <a:srgbClr val="F3ECCD">
                  <a:tint val="98000"/>
                  <a:shade val="90000"/>
                  <a:satMod val="128000"/>
                </a:srgbClr>
              </a:gs>
              <a:gs pos="100000">
                <a:srgbClr val="F3ECCD">
                  <a:tint val="90000"/>
                  <a:shade val="97000"/>
                  <a:satMod val="128000"/>
                </a:srgbClr>
              </a:gs>
            </a:gsLst>
            <a:lin ang="5400000" scaled="1"/>
          </a:gradFill>
          <a:ln w="11430" cap="flat" cmpd="sng" algn="ctr">
            <a:solidFill>
              <a:srgbClr val="F3ECCD"/>
            </a:solidFill>
            <a:prstDash val="solid"/>
          </a:ln>
          <a:effectLst>
            <a:outerShdw blurRad="39000" dist="25400" dir="5400000" rotWithShape="0">
              <a:srgbClr val="F3ECCD">
                <a:shade val="33000"/>
                <a:alpha val="83000"/>
              </a:srgbClr>
            </a:outerShdw>
          </a:effectLst>
        </p:spPr>
        <p:txBody>
          <a:bodyPr rtlCol="0" anchor="ctr"/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800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Turvotuksen estohoito aloitetaan vähäelastisilla tukisidoksilla (tai monikerros-sidoksilla). Tarkoitus on näillä ensin poistaa turvotus jaloista.  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800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Noin kahden viikon käytön jälkeen voidaan siirtyä lääkinnällisiin tukisukkiin </a:t>
            </a:r>
            <a:r>
              <a:rPr lang="fi-FI" sz="1800" i="1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(tai kun säärihaavat parantuneet).</a:t>
            </a:r>
          </a:p>
        </p:txBody>
      </p:sp>
      <p:sp>
        <p:nvSpPr>
          <p:cNvPr id="5" name="Sisällön paikkamerkki 4"/>
          <p:cNvSpPr txBox="1">
            <a:spLocks/>
          </p:cNvSpPr>
          <p:nvPr/>
        </p:nvSpPr>
        <p:spPr>
          <a:xfrm>
            <a:off x="5515153" y="2485492"/>
            <a:ext cx="4592644" cy="37363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20000"/>
              </a:lnSpc>
              <a:buClr>
                <a:srgbClr val="A82D32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Yhtenäinen ja toistuva sidontalinja ja -opetus ovat tuoneet hyviä tuloksia ja onnistuneita kokemuksia hoidon toteutuksesta. </a:t>
            </a:r>
          </a:p>
          <a:p>
            <a:pPr defTabSz="914404" fontAlgn="auto">
              <a:lnSpc>
                <a:spcPct val="120000"/>
              </a:lnSpc>
              <a:buClr>
                <a:srgbClr val="A82D32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Käytännön hoitotyö on osoittanut, että vähäelastista tukisidosta käytettäessä hoito soveltuu myös niille, joilla on heikentynyt verenkierron tilanne alaraajoissa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 Tämä kuitenkin arvioitava aina tapauskohtaisesti. 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9356410" y="6221809"/>
            <a:ext cx="108234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13</a:t>
            </a:r>
            <a:r>
              <a:rPr lang="fi-FI" sz="105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408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24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03951" y="915991"/>
            <a:ext cx="10249072" cy="5430183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934277" y="1401417"/>
            <a:ext cx="8587409" cy="9856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Miten </a:t>
            </a:r>
            <a:r>
              <a:rPr lang="fi-FI" sz="4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kauan hoitoa tulisi jatkaa?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Mieti hetki vastausta, ennen kuin klikkaat eteenpäin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1765586" y="2985532"/>
            <a:ext cx="7756100" cy="23396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Kunnes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turvotustilanne on helpottanut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Kunnes mahdollinen ihottuma on hävinnyt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Läpi elämän</a:t>
            </a:r>
            <a:r>
              <a:rPr lang="fi-FI" sz="3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4263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25</a:t>
            </a:fld>
            <a:endParaRPr lang="fi-FI"/>
          </a:p>
        </p:txBody>
      </p:sp>
      <p:sp>
        <p:nvSpPr>
          <p:cNvPr id="3" name="Sisällön paikkamerkki 5"/>
          <p:cNvSpPr txBox="1">
            <a:spLocks/>
          </p:cNvSpPr>
          <p:nvPr/>
        </p:nvSpPr>
        <p:spPr>
          <a:xfrm>
            <a:off x="475349" y="1918098"/>
            <a:ext cx="8519564" cy="11078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dirty="0">
                <a:solidFill>
                  <a:srgbClr val="C00000"/>
                </a:solidFill>
                <a:latin typeface="Arial" panose="020B0604020202020204" pitchFamily="34" charset="0"/>
              </a:rPr>
              <a:t>AINA VÄHINTÄÄN KAKSI SIDETTÄ/JALKA!  </a:t>
            </a: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</a:rPr>
              <a:t>HUOM! </a:t>
            </a: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</a:rPr>
              <a:t>Yhdellä siteellä sidottaessa ei saada oikeanlaista ja riittävää puristusta</a:t>
            </a:r>
            <a:r>
              <a:rPr lang="fi-FI" dirty="0" smtClean="0">
                <a:solidFill>
                  <a:srgbClr val="4B92B7"/>
                </a:solidFill>
                <a:latin typeface="Arial" panose="020B0604020202020204" pitchFamily="34" charset="0"/>
              </a:rPr>
              <a:t>.</a:t>
            </a:r>
            <a:endParaRPr lang="fi-FI" dirty="0">
              <a:solidFill>
                <a:srgbClr val="4B92B7"/>
              </a:solidFill>
              <a:latin typeface="Arial" panose="020B0604020202020204" pitchFamily="34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64" y="3128648"/>
            <a:ext cx="4321303" cy="2880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Suorakulmio 4"/>
          <p:cNvSpPr/>
          <p:nvPr/>
        </p:nvSpPr>
        <p:spPr>
          <a:xfrm>
            <a:off x="361386" y="3234376"/>
            <a:ext cx="512501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Haavasidokset eivät ole este tukisidonnan tekemiselle, vaan haavasidokset jäävät tukisidonnan alle.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endParaRPr lang="fi-FI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Potilasta tulee kannustaa liikkeelle, pohjelihasten aktivointi tehostaa hoitoa.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endParaRPr lang="fi-FI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Tukisidoksen käyttöikä on noin 2-3 kk.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Siteet tulee pestä niiden likaantuessa, joko käsinpesuna tai pesukoneessa ilman huuhteluainetta </a:t>
            </a:r>
            <a:r>
              <a:rPr lang="fi-FI" sz="120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max</a:t>
            </a:r>
            <a:r>
              <a:rPr lang="fi-FI" sz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. 60 asteessa</a:t>
            </a:r>
            <a:r>
              <a:rPr lang="fi-FI" sz="12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tsikko 4"/>
          <p:cNvSpPr txBox="1">
            <a:spLocks/>
          </p:cNvSpPr>
          <p:nvPr/>
        </p:nvSpPr>
        <p:spPr>
          <a:xfrm>
            <a:off x="361386" y="1053548"/>
            <a:ext cx="8285657" cy="7246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D3595F">
                    <a:lumMod val="75000"/>
                  </a:srgbClr>
                </a:solidFill>
                <a:latin typeface="Arial" panose="020B0604020202020204" pitchFamily="34" charset="0"/>
              </a:rPr>
              <a:t>Vähäelastisen tukisidoksen sidonta</a:t>
            </a:r>
          </a:p>
        </p:txBody>
      </p:sp>
    </p:spTree>
    <p:extLst>
      <p:ext uri="{BB962C8B-B14F-4D97-AF65-F5344CB8AC3E}">
        <p14:creationId xmlns:p14="http://schemas.microsoft.com/office/powerpoint/2010/main" val="25355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26</a:t>
            </a:fld>
            <a:endParaRPr lang="fi-FI"/>
          </a:p>
        </p:txBody>
      </p:sp>
      <p:sp>
        <p:nvSpPr>
          <p:cNvPr id="4" name="Pyöristetty suorakulmio 3"/>
          <p:cNvSpPr/>
          <p:nvPr/>
        </p:nvSpPr>
        <p:spPr>
          <a:xfrm>
            <a:off x="400956" y="5035780"/>
            <a:ext cx="5771394" cy="1305357"/>
          </a:xfrm>
          <a:prstGeom prst="roundRect">
            <a:avLst/>
          </a:prstGeom>
          <a:solidFill>
            <a:srgbClr val="89B8D0">
              <a:lumMod val="40000"/>
              <a:lumOff val="60000"/>
            </a:srgbClr>
          </a:solidFill>
          <a:ln w="40000" cap="flat" cmpd="sng" algn="ctr">
            <a:solidFill>
              <a:srgbClr val="F3ECC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89B8D0"/>
              </a:buClr>
              <a:buSzPct val="100000"/>
              <a:defRPr/>
            </a:pPr>
            <a:r>
              <a:rPr lang="fi-FI" sz="18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183579" y="1921892"/>
            <a:ext cx="7031038" cy="28281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4050" lvl="1" indent="-182881"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Sidonta aloitetaan varpaiden tyvestä ja sidontaa jatketaan noin 2cm polvitaipeen alapuolelle.</a:t>
            </a:r>
          </a:p>
          <a:p>
            <a:pPr marL="384050" lvl="1" indent="-182881"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Kantapään tulee peittyä sidoksella.</a:t>
            </a:r>
          </a:p>
          <a:p>
            <a:pPr marL="384050" lvl="1" indent="-182881"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Nilkan tulee olla sidottaessa noin 90 asteen kulmassa.    Sidos ei saa haitata nilkan luonnollista liikettä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(ojennus-koukistus-kierto). </a:t>
            </a:r>
          </a:p>
          <a:p>
            <a:pPr marL="384050" lvl="1" indent="-182881"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Vähäelastiset tukisiteet saavat olla paikallaan ympärivuorokauden, jopa useita vuorokausia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(3-4vrk).</a:t>
            </a:r>
          </a:p>
          <a:p>
            <a:pPr marL="384050" lvl="1" indent="-182881"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Mikäli sidokset riisutaan yöksi, tulee ne laittaa uudelleen heti aamulla herätessä, ennen päivän askareisiin lähtemistä. 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843035" y="5143471"/>
            <a:ext cx="4887235" cy="111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" indent="-91440"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600" b="1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</a:rPr>
              <a:t>KHSHP Iho- ja allergiapoliklinikan ohjeet: </a:t>
            </a:r>
            <a:endParaRPr lang="fi-FI" sz="1600" dirty="0">
              <a:solidFill>
                <a:srgbClr val="A82D32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91440" indent="-91440"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600" b="1" u="sng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  <a:hlinkClick r:id="rId2"/>
              </a:rPr>
              <a:t>Näin sidot vähäelastisen tukisiteen (kuvallinen)</a:t>
            </a:r>
            <a:endParaRPr lang="fi-FI" sz="1600" b="1" u="sng" dirty="0">
              <a:solidFill>
                <a:srgbClr val="A82D32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91440" indent="-91440"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600" b="1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  <a:hlinkClick r:id="rId3"/>
              </a:rPr>
              <a:t>Vähäelastisen tukisidonnan toteutus -video</a:t>
            </a:r>
            <a:endParaRPr lang="fi-FI" sz="1600" b="1" dirty="0">
              <a:solidFill>
                <a:srgbClr val="A82D32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Otsikko 1"/>
          <p:cNvSpPr txBox="1">
            <a:spLocks/>
          </p:cNvSpPr>
          <p:nvPr/>
        </p:nvSpPr>
        <p:spPr>
          <a:xfrm>
            <a:off x="301565" y="974352"/>
            <a:ext cx="3753601" cy="804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D3595F">
                    <a:lumMod val="75000"/>
                  </a:srgbClr>
                </a:solidFill>
                <a:latin typeface="Arial" panose="020B0604020202020204" pitchFamily="34" charset="0"/>
              </a:rPr>
              <a:t>Toteuttaminen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707" y="2006910"/>
            <a:ext cx="3012881" cy="42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27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10" y="2961069"/>
            <a:ext cx="2935224" cy="265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uorakulmio 3"/>
          <p:cNvSpPr/>
          <p:nvPr/>
        </p:nvSpPr>
        <p:spPr>
          <a:xfrm>
            <a:off x="9328590" y="6101042"/>
            <a:ext cx="110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11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58326" y="2226672"/>
            <a:ext cx="7415784" cy="38743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4050" lvl="1" indent="-182881" defTabSz="914404" fontAlgn="auto">
              <a:lnSpc>
                <a:spcPct val="11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Kiinnitys aina teipillä, ei sidospakkauksen mukana tulevilla hakasilla. Hakaset voivat aiheuttaa haavoja painautuessa sidoksen läpi ihoon</a:t>
            </a:r>
            <a:endParaRPr lang="fi-FI" i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384050" lvl="1" indent="-182881" defTabSz="914404" fontAlgn="auto">
              <a:lnSpc>
                <a:spcPct val="11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Tukisiteen alle voi laittaa putkisukkaa → lisää käyttömukavuutta.</a:t>
            </a:r>
          </a:p>
          <a:p>
            <a:pPr marL="384050" lvl="1" indent="-182881" defTabSz="914404" fontAlgn="auto">
              <a:lnSpc>
                <a:spcPct val="11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Kipsivanua voi käyttää pehmentämään luisia ulokkeita tai loiventamaan jalan anatomiaa.</a:t>
            </a:r>
          </a:p>
          <a:p>
            <a:pPr marL="384050" lvl="1" indent="-182881" defTabSz="914404" fontAlgn="auto">
              <a:lnSpc>
                <a:spcPct val="11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Jalkaa voidaan sidosta tehdessä tukea sidontaa tekevän hoitajan kehoa vasten, jolloin saadaan nilkkaan oikeanlainen kulma.</a:t>
            </a:r>
          </a:p>
          <a:p>
            <a:pPr marL="384050" lvl="1" indent="-182881" defTabSz="914404" fontAlgn="auto">
              <a:lnSpc>
                <a:spcPct val="11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Turvotuksen estohoidon toteutus yleistä hoitosuositusta alhaisemmalla paineluokalla on parempi, kun ei turvotuksen estohoitoa ollenkaan.</a:t>
            </a: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350934" y="1031590"/>
            <a:ext cx="5612544" cy="95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D3595F">
                    <a:lumMod val="75000"/>
                  </a:srgbClr>
                </a:solidFill>
                <a:latin typeface="Arial" panose="020B0604020202020204" pitchFamily="34" charset="0"/>
              </a:rPr>
              <a:t>Vinkkejä sidontaan</a:t>
            </a:r>
          </a:p>
        </p:txBody>
      </p:sp>
    </p:spTree>
    <p:extLst>
      <p:ext uri="{BB962C8B-B14F-4D97-AF65-F5344CB8AC3E}">
        <p14:creationId xmlns:p14="http://schemas.microsoft.com/office/powerpoint/2010/main" val="34234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28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146290" y="911914"/>
            <a:ext cx="10346436" cy="5455830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211605" y="1394511"/>
            <a:ext cx="10065456" cy="9388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Tukisidosta tehdessä on tärkeää huomioida?</a:t>
            </a:r>
            <a:r>
              <a:rPr lang="fi-FI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Mieti hetki vastausta, ennen kuin klikkaat eteenpäin.</a:t>
            </a:r>
            <a:endParaRPr lang="fi-FI" sz="21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307270" y="2948989"/>
            <a:ext cx="5544643" cy="20230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Sidoksen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väri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Nilkan asento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Kantapään </a:t>
            </a: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peittyminen</a:t>
            </a:r>
            <a:endParaRPr lang="fi-FI" sz="3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8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29</a:t>
            </a:fld>
            <a:endParaRPr lang="fi-FI"/>
          </a:p>
        </p:txBody>
      </p:sp>
      <p:sp>
        <p:nvSpPr>
          <p:cNvPr id="3" name="Ellipsi 2"/>
          <p:cNvSpPr/>
          <p:nvPr/>
        </p:nvSpPr>
        <p:spPr>
          <a:xfrm>
            <a:off x="156143" y="2092605"/>
            <a:ext cx="4022884" cy="3940497"/>
          </a:xfrm>
          <a:prstGeom prst="ellipse">
            <a:avLst/>
          </a:prstGeom>
          <a:solidFill>
            <a:srgbClr val="89B8D0">
              <a:lumMod val="20000"/>
              <a:lumOff val="80000"/>
            </a:srgbClr>
          </a:solidFill>
          <a:ln w="40000" cap="flat" cmpd="sng" algn="ctr">
            <a:solidFill>
              <a:srgbClr val="89B8D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b="1" kern="0" dirty="0">
              <a:ln w="22225">
                <a:solidFill>
                  <a:srgbClr val="A82D32"/>
                </a:solidFill>
                <a:prstDash val="solid"/>
              </a:ln>
              <a:solidFill>
                <a:srgbClr val="A82D32">
                  <a:lumMod val="40000"/>
                  <a:lumOff val="60000"/>
                </a:srgb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709655" y="2982242"/>
            <a:ext cx="3057275" cy="2474341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800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Kun turvotus on ensin saatu vähäelastisilla </a:t>
            </a:r>
            <a:r>
              <a:rPr lang="fi-FI" sz="1800" dirty="0" smtClean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tukisidoksilla (tai monikerros-sidoksilla) </a:t>
            </a:r>
            <a:r>
              <a:rPr lang="fi-FI" sz="1800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laskemaan, voidaan siirtyä lääkinnällisiin tukisukkiin  </a:t>
            </a:r>
            <a:r>
              <a:rPr lang="fi-FI" sz="1800" i="1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(noin 2 viikon käytön jälkeen).</a:t>
            </a: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800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Lääkinnälliset tukisukat eivät itsessään poista turvotusta vaan estävät sen syntymistä</a:t>
            </a:r>
            <a:r>
              <a:rPr lang="fi-FI" sz="1800" dirty="0" smtClean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sz="1800" dirty="0">
              <a:solidFill>
                <a:srgbClr val="A82D32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4292448" y="1781901"/>
            <a:ext cx="32016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8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Lääkinnällinen </a:t>
            </a: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tukisukka tulee pukea heti aamulla herätessä, ennen päivän askareisiin lähtemistä.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8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Lääkinnällisiä </a:t>
            </a: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tukisukkia ei tule sekoittaa niin sanottuihin lentosukkiin. 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8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Lääkäri </a:t>
            </a: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määrittää lääkinnällisen tukisukan puristusluokan. Laskimovajaatoiminnasta johtuvaan turvotukseen suositellaan puristusluokkaa I-II. </a:t>
            </a:r>
          </a:p>
        </p:txBody>
      </p:sp>
      <p:graphicFrame>
        <p:nvGraphicFramePr>
          <p:cNvPr id="6" name="Kaaviokuva 5"/>
          <p:cNvGraphicFramePr/>
          <p:nvPr>
            <p:extLst>
              <p:ext uri="{D42A27DB-BD31-4B8C-83A1-F6EECF244321}">
                <p14:modId xmlns:p14="http://schemas.microsoft.com/office/powerpoint/2010/main" val="1074194577"/>
              </p:ext>
            </p:extLst>
          </p:nvPr>
        </p:nvGraphicFramePr>
        <p:xfrm>
          <a:off x="7731558" y="2498271"/>
          <a:ext cx="2759549" cy="304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uorakulmio 6"/>
          <p:cNvSpPr/>
          <p:nvPr/>
        </p:nvSpPr>
        <p:spPr>
          <a:xfrm>
            <a:off x="9109710" y="6047266"/>
            <a:ext cx="128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14,15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Otsikko 1"/>
          <p:cNvSpPr txBox="1">
            <a:spLocks/>
          </p:cNvSpPr>
          <p:nvPr/>
        </p:nvSpPr>
        <p:spPr>
          <a:xfrm>
            <a:off x="314795" y="934278"/>
            <a:ext cx="5738135" cy="782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Lääkinnälliset tukisukat</a:t>
            </a:r>
          </a:p>
        </p:txBody>
      </p:sp>
    </p:spTree>
    <p:extLst>
      <p:ext uri="{BB962C8B-B14F-4D97-AF65-F5344CB8AC3E}">
        <p14:creationId xmlns:p14="http://schemas.microsoft.com/office/powerpoint/2010/main" val="99409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465" y="2482269"/>
            <a:ext cx="3139712" cy="3139712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963696" y="1345077"/>
            <a:ext cx="6030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Koulutuksen tarpeellisuus</a:t>
            </a:r>
          </a:p>
        </p:txBody>
      </p:sp>
      <p:sp>
        <p:nvSpPr>
          <p:cNvPr id="4" name="Suorakulmio 3"/>
          <p:cNvSpPr/>
          <p:nvPr/>
        </p:nvSpPr>
        <p:spPr>
          <a:xfrm>
            <a:off x="963696" y="2671696"/>
            <a:ext cx="5343525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8294" lvl="0" indent="-338294" defTabSz="450578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 smtClean="0">
                <a:solidFill>
                  <a:prstClr val="black"/>
                </a:solidFill>
                <a:latin typeface="Arial"/>
                <a:cs typeface="Arial"/>
              </a:rPr>
              <a:t>Hoitamisen </a:t>
            </a: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tieto-taidoissa on puutteita.</a:t>
            </a:r>
          </a:p>
          <a:p>
            <a:pPr marL="338294" lvl="0" indent="-338294" defTabSz="450578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 smtClean="0">
                <a:solidFill>
                  <a:prstClr val="black"/>
                </a:solidFill>
                <a:latin typeface="Arial"/>
                <a:cs typeface="Arial"/>
              </a:rPr>
              <a:t>Nykyiseltään </a:t>
            </a: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käytössä on useita hoitokäytäntöjä ja toisistaan poikkeavia hoito-ohjeita.</a:t>
            </a:r>
          </a:p>
          <a:p>
            <a:pPr marL="338294" lvl="0" indent="-338294" defTabSz="450578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 smtClean="0">
                <a:solidFill>
                  <a:prstClr val="black"/>
                </a:solidFill>
                <a:latin typeface="Arial"/>
                <a:cs typeface="Arial"/>
              </a:rPr>
              <a:t>Potilaat </a:t>
            </a: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eivät tiedosta oireiden vakavuutta.</a:t>
            </a:r>
          </a:p>
          <a:p>
            <a:pPr marL="338294" lvl="0" indent="-338294" defTabSz="450578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 smtClean="0">
                <a:solidFill>
                  <a:prstClr val="black"/>
                </a:solidFill>
                <a:latin typeface="Arial"/>
                <a:cs typeface="Arial"/>
              </a:rPr>
              <a:t>Oireet </a:t>
            </a: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aiheuttavat kustannuksia potilaille ja yhteiskunnalle.</a:t>
            </a:r>
          </a:p>
        </p:txBody>
      </p:sp>
    </p:spTree>
    <p:extLst>
      <p:ext uri="{BB962C8B-B14F-4D97-AF65-F5344CB8AC3E}">
        <p14:creationId xmlns:p14="http://schemas.microsoft.com/office/powerpoint/2010/main" val="199732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30</a:t>
            </a:fld>
            <a:endParaRPr lang="fi-FI"/>
          </a:p>
        </p:txBody>
      </p:sp>
      <p:sp>
        <p:nvSpPr>
          <p:cNvPr id="5" name="Pyöristetty suorakulmio 4"/>
          <p:cNvSpPr/>
          <p:nvPr/>
        </p:nvSpPr>
        <p:spPr>
          <a:xfrm>
            <a:off x="974035" y="2361962"/>
            <a:ext cx="8637104" cy="24585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2"/>
              </a:buClr>
              <a:buSzPct val="100000"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LÄÄKINNÄLLISIÄ TUKISUKKIA VARTEN OTETAAN RAAJASTA MITAT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2"/>
              </a:buClr>
              <a:buSzPct val="100000"/>
            </a:pP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6928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Raajoja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mitatessa niissä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 saa olla turvotusta. </a:t>
            </a:r>
          </a:p>
          <a:p>
            <a:pPr marL="566928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Mitataan vähintään nilkan ohuin kohta ja pohkeen paksuin kohta. </a:t>
            </a:r>
          </a:p>
        </p:txBody>
      </p:sp>
    </p:spTree>
    <p:extLst>
      <p:ext uri="{BB962C8B-B14F-4D97-AF65-F5344CB8AC3E}">
        <p14:creationId xmlns:p14="http://schemas.microsoft.com/office/powerpoint/2010/main" val="14963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31</a:t>
            </a:fld>
            <a:endParaRPr lang="fi-FI"/>
          </a:p>
        </p:txBody>
      </p:sp>
      <p:sp>
        <p:nvSpPr>
          <p:cNvPr id="3" name="Sisällön paikkamerkki 9"/>
          <p:cNvSpPr txBox="1">
            <a:spLocks/>
          </p:cNvSpPr>
          <p:nvPr/>
        </p:nvSpPr>
        <p:spPr>
          <a:xfrm>
            <a:off x="525997" y="1745513"/>
            <a:ext cx="4893618" cy="402700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Wingdings" panose="05000000000000000000" pitchFamily="2" charset="2"/>
              <a:buChar char="§"/>
              <a:defRPr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Lääkinnällisistä 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tukisukista on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olemassa 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erilaisia malleja ja värejä. 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Wingdings" panose="05000000000000000000" pitchFamily="2" charset="2"/>
              <a:buChar char="§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Niitä myyvät apuvälineisiin perehtyneet erikoisliikkeet.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Ammattitaitoinen myyjä voi 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auttaa sukan valinnassa.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Wingdings" panose="05000000000000000000" pitchFamily="2" charset="2"/>
              <a:buChar char="§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Lääkinnällisten tukisukkien pukemiseen on tarjolla erilaisia apuvälineitä, joita on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hyvä 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kokeilla sukan hankinnan yhteydessä. 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Wingdings" panose="05000000000000000000" pitchFamily="2" charset="2"/>
              <a:buChar char="§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Oikein käytettynä yhden lääkinnällisen tukisukkaparin käyttöikä on noin 6 kk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109350" y="871609"/>
            <a:ext cx="10437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40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Niksit lääkinnällisten tukisukkien </a:t>
            </a:r>
            <a:r>
              <a:rPr lang="fi-FI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käyttöön</a:t>
            </a:r>
            <a:endParaRPr lang="fi-FI" sz="4000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9045072" y="6073082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7,10,15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Pyöristetty suorakulmio 5"/>
          <p:cNvSpPr/>
          <p:nvPr/>
        </p:nvSpPr>
        <p:spPr>
          <a:xfrm>
            <a:off x="5548823" y="2879958"/>
            <a:ext cx="4560893" cy="1266682"/>
          </a:xfrm>
          <a:prstGeom prst="roundRect">
            <a:avLst/>
          </a:prstGeom>
          <a:solidFill>
            <a:srgbClr val="89B8D0">
              <a:lumMod val="40000"/>
              <a:lumOff val="60000"/>
            </a:srgbClr>
          </a:solidFill>
          <a:ln w="40000" cap="flat" cmpd="sng" algn="ctr">
            <a:solidFill>
              <a:srgbClr val="F3ECC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89B8D0"/>
              </a:buClr>
              <a:buSzPct val="100000"/>
              <a:defRPr/>
            </a:pPr>
            <a:r>
              <a:rPr lang="fi-FI" sz="18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5730233" y="3108934"/>
            <a:ext cx="4198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600" b="1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</a:rPr>
              <a:t>KHSHP Iho- ja allergiapoliklinikan ohjeet:</a:t>
            </a:r>
            <a:endParaRPr lang="fi-FI" sz="16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600" b="1" u="sng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  <a:hlinkClick r:id="rId2"/>
              </a:rPr>
              <a:t>Lääkinnällisten tukisukkien pukemisohje </a:t>
            </a:r>
            <a:endParaRPr lang="fi-FI" sz="1600" b="1" u="sng" dirty="0">
              <a:solidFill>
                <a:srgbClr val="A82D32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600" b="1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</a:rPr>
              <a:t>(kuvallinen)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26439" y="5946698"/>
            <a:ext cx="9039654" cy="501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4" fontAlgn="auto">
              <a:lnSpc>
                <a:spcPct val="5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</a:pPr>
            <a:r>
              <a:rPr lang="fi-FI" sz="1400" b="1" dirty="0">
                <a:solidFill>
                  <a:srgbClr val="4B92B7"/>
                </a:solidFill>
                <a:latin typeface="Arial" panose="020B0604020202020204" pitchFamily="34" charset="0"/>
                <a:ea typeface="+mn-ea"/>
                <a:cs typeface="+mn-cs"/>
              </a:rPr>
              <a:t>LINKKI: 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Valtakunnalliset lääkinnällisen kuntoutuksen apuvälineiden luovutusperusteet</a:t>
            </a:r>
          </a:p>
          <a:p>
            <a:pPr defTabSz="914404" fontAlgn="auto">
              <a:lnSpc>
                <a:spcPct val="5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</a:pPr>
            <a:r>
              <a:rPr lang="fi-FI" sz="1400" u="sng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  <a:hlinkClick r:id="rId3"/>
              </a:rPr>
              <a:t>http://julkaisut.valtioneuvosto.fi/bitstream/handle/10024/161068/rap%2035_2018.pdf?sequence=1&amp;isAllowed=y</a:t>
            </a:r>
            <a:r>
              <a:rPr lang="fi-FI" sz="1400" u="sng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lang="fi-FI" sz="1400" b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71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32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62731" y="902872"/>
            <a:ext cx="10211463" cy="5487990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450216" y="1510851"/>
            <a:ext cx="9836491" cy="9878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Millainen </a:t>
            </a:r>
            <a:r>
              <a:rPr lang="fi-FI" sz="4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lääkinnällisen tukisukan tulisi olla?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Mieti hetki vastausta, ennen kuin klikkaat eteenpäin.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547598" y="2994977"/>
            <a:ext cx="5453402" cy="191175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Mittojen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mukaan hankittu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Ihon värinen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Kantapää aukinainen</a:t>
            </a:r>
            <a:r>
              <a:rPr lang="fi-FI" sz="3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0971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33</a:t>
            </a:fld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746" y="1801218"/>
            <a:ext cx="6765219" cy="4500157"/>
          </a:xfrm>
          <a:prstGeom prst="rect">
            <a:avLst/>
          </a:prstGeo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243302" y="944216"/>
            <a:ext cx="8617226" cy="7752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b="1" dirty="0">
                <a:solidFill>
                  <a:srgbClr val="C00000"/>
                </a:solidFill>
                <a:latin typeface="Arial" panose="020B0604020202020204" pitchFamily="34" charset="0"/>
              </a:rPr>
              <a:t>Motivointi turvotuksen </a:t>
            </a:r>
            <a:r>
              <a:rPr lang="fi-FI" sz="4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estohoitoon</a:t>
            </a:r>
            <a:endParaRPr lang="fi-FI" sz="40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Sisällön paikkamerkki 2"/>
          <p:cNvSpPr txBox="1">
            <a:spLocks/>
          </p:cNvSpPr>
          <p:nvPr/>
        </p:nvSpPr>
        <p:spPr>
          <a:xfrm>
            <a:off x="521209" y="2301894"/>
            <a:ext cx="2987303" cy="177208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00000"/>
              </a:lnSpc>
              <a:buClr>
                <a:srgbClr val="4B92B7"/>
              </a:buClr>
              <a:defRPr/>
            </a:pPr>
            <a: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Perustele</a:t>
            </a:r>
            <a:r>
              <a:rPr lang="fi-FI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:</a:t>
            </a:r>
            <a:endParaRPr lang="fi-FI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defTabSz="914404" fontAlgn="auto">
              <a:lnSpc>
                <a:spcPct val="100000"/>
              </a:lnSpc>
              <a:buClr>
                <a:srgbClr val="4B92B7"/>
              </a:buClr>
              <a:defRPr/>
            </a:pPr>
            <a: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Miksi hoito aloitetaan</a:t>
            </a:r>
            <a:r>
              <a:rPr lang="fi-FI" b="1" cap="all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?</a:t>
            </a:r>
          </a:p>
          <a:p>
            <a:pPr defTabSz="914404" fontAlgn="auto">
              <a:lnSpc>
                <a:spcPct val="100000"/>
              </a:lnSpc>
              <a:buClr>
                <a:srgbClr val="4B92B7"/>
              </a:buClr>
              <a:defRPr/>
            </a:pPr>
            <a: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Miksi sitä jatketaan</a:t>
            </a:r>
            <a:r>
              <a:rPr lang="fi-FI" b="1" cap="all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? </a:t>
            </a:r>
          </a:p>
        </p:txBody>
      </p:sp>
      <p:sp>
        <p:nvSpPr>
          <p:cNvPr id="7" name="Pyöristetty suorakulmio 6"/>
          <p:cNvSpPr/>
          <p:nvPr/>
        </p:nvSpPr>
        <p:spPr>
          <a:xfrm>
            <a:off x="243302" y="4810539"/>
            <a:ext cx="4574491" cy="1013792"/>
          </a:xfrm>
          <a:prstGeom prst="roundRect">
            <a:avLst/>
          </a:prstGeom>
          <a:solidFill>
            <a:srgbClr val="89B8D0">
              <a:lumMod val="40000"/>
              <a:lumOff val="60000"/>
            </a:srgbClr>
          </a:solidFill>
          <a:ln w="40000" cap="flat" cmpd="sng" algn="ctr">
            <a:solidFill>
              <a:srgbClr val="F3ECC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89B8D0"/>
              </a:buClr>
              <a:buSzPct val="100000"/>
              <a:defRPr/>
            </a:pPr>
            <a:r>
              <a:rPr lang="fi-FI" sz="18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243301" y="4981865"/>
            <a:ext cx="4574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600" b="1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</a:rPr>
              <a:t>KHSHP Iho- ja allergiapoliklinikan ohjeet: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600" b="1" u="sng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  <a:hlinkClick r:id="rId3"/>
              </a:rPr>
              <a:t>Alaraajaturvotuksen estohoidon potilasohje</a:t>
            </a:r>
            <a:endParaRPr lang="fi-FI" sz="1600" b="1" u="sng" dirty="0">
              <a:solidFill>
                <a:srgbClr val="A82D32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34</a:t>
            </a:fld>
            <a:endParaRPr lang="fi-FI"/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402432" y="1801181"/>
            <a:ext cx="5561046" cy="46159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Tukee pohjelihaspumpun toimintaa.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Edistää laskimoveren paluuta.     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Poistaa ja ehkäisee turvotusta.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Ehkäisee säärihaavoja ja edistää niiden parantumista.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Vähentää kipua.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Haavan eritys vähenee.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Suurin osa haavoista paranee muutamassa kuukaudessa.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Ihon kunto paranee.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Parantaa elämänlaatua.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Taloudelliset hyödyt.</a:t>
            </a:r>
          </a:p>
        </p:txBody>
      </p:sp>
      <p:sp>
        <p:nvSpPr>
          <p:cNvPr id="3" name="Suorakulmio 2"/>
          <p:cNvSpPr/>
          <p:nvPr/>
        </p:nvSpPr>
        <p:spPr>
          <a:xfrm>
            <a:off x="250327" y="986191"/>
            <a:ext cx="97752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0" cap="none" spc="-5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Muistilista turvotuksen estohoidosta:</a:t>
            </a:r>
            <a:endParaRPr kumimoji="0" lang="fi-FI" sz="4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yöristetty suorakulmio 5"/>
          <p:cNvSpPr/>
          <p:nvPr/>
        </p:nvSpPr>
        <p:spPr>
          <a:xfrm>
            <a:off x="6132444" y="1801181"/>
            <a:ext cx="4045226" cy="1806723"/>
          </a:xfrm>
          <a:prstGeom prst="roundRect">
            <a:avLst/>
          </a:prstGeom>
          <a:solidFill>
            <a:srgbClr val="F3ECCD"/>
          </a:solidFill>
          <a:ln w="31800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F3ECCD">
                <a:shade val="30000"/>
                <a:satMod val="150000"/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Sisällön paikkamerkki 10"/>
          <p:cNvSpPr txBox="1">
            <a:spLocks/>
          </p:cNvSpPr>
          <p:nvPr/>
        </p:nvSpPr>
        <p:spPr>
          <a:xfrm>
            <a:off x="6310807" y="1955844"/>
            <a:ext cx="3857139" cy="1435259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2D3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Potilaan hoitokustannukset: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2D3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tukisukka 50-100 e/pari, 8-16 €/kk (6 kk)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2D3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tukisidos 7-16 e/kpl, 9- 21 €/kk (3 kk)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2D3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haavanhoito arviolta jopa 500-1000 €/kk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8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89" y="3822112"/>
            <a:ext cx="3572376" cy="2381585"/>
          </a:xfrm>
          <a:prstGeom prst="rect">
            <a:avLst/>
          </a:prstGeom>
          <a:ln>
            <a:noFill/>
          </a:ln>
          <a:effectLst>
            <a:glow>
              <a:srgbClr val="4B92B7">
                <a:alpha val="40000"/>
              </a:srgb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73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35</a:t>
            </a:fld>
            <a:endParaRPr lang="fi-FI"/>
          </a:p>
        </p:txBody>
      </p:sp>
      <p:sp>
        <p:nvSpPr>
          <p:cNvPr id="4" name="Otsikko 4"/>
          <p:cNvSpPr txBox="1">
            <a:spLocks/>
          </p:cNvSpPr>
          <p:nvPr/>
        </p:nvSpPr>
        <p:spPr>
          <a:xfrm>
            <a:off x="530750" y="1113183"/>
            <a:ext cx="9843205" cy="8031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C00000"/>
                </a:solidFill>
                <a:latin typeface="Arial" panose="020B0604020202020204" pitchFamily="34" charset="0"/>
              </a:rPr>
              <a:t>Motivointi voi usein olla haasteellista</a:t>
            </a:r>
          </a:p>
        </p:txBody>
      </p:sp>
      <p:sp>
        <p:nvSpPr>
          <p:cNvPr id="5" name="Sisällön paikkamerkki 5"/>
          <p:cNvSpPr txBox="1">
            <a:spLocks/>
          </p:cNvSpPr>
          <p:nvPr/>
        </p:nvSpPr>
        <p:spPr>
          <a:xfrm>
            <a:off x="424885" y="2086160"/>
            <a:ext cx="7894522" cy="257457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Potilaan asenne, uskomukset ja mahdollinen muistamattomuus vaikuttaa.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Vaikeudet sidosten laittamisessa → mikä avuksi: apuväline/kotihoito/omainen? 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Kipu.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Sidosten kuumuus.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Ulkonäkökysymykset.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Kenkien mahtuminen sidosten kanssa.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Epämukavuus.</a:t>
            </a:r>
            <a:endParaRPr kumimoji="0" lang="fi-FI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6" name="Pyöristetty suorakulmio 5"/>
          <p:cNvSpPr/>
          <p:nvPr/>
        </p:nvSpPr>
        <p:spPr>
          <a:xfrm>
            <a:off x="1740305" y="4806606"/>
            <a:ext cx="7579605" cy="1599402"/>
          </a:xfrm>
          <a:prstGeom prst="roundRect">
            <a:avLst/>
          </a:prstGeom>
          <a:solidFill>
            <a:srgbClr val="89B8D0">
              <a:lumMod val="40000"/>
              <a:lumOff val="60000"/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 smtClean="0">
              <a:ln>
                <a:noFill/>
              </a:ln>
              <a:solidFill>
                <a:srgbClr val="F3ECC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2081191" y="5006142"/>
            <a:ext cx="6742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Epämukavuus ei ole este tukisidoshoidolle!</a:t>
            </a:r>
          </a:p>
          <a:p>
            <a:pPr algn="ctr"/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epämukavuus johtuu turvotuksesta</a:t>
            </a:r>
          </a:p>
          <a:p>
            <a:pPr algn="ctr"/>
            <a:endParaRPr lang="fi-FI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turvotus ↓  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kipu ↓ 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epämukavuus ↓ 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mukavuus </a:t>
            </a:r>
            <a:endParaRPr 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2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36</a:t>
            </a:fld>
            <a:endParaRPr lang="fi-FI"/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1390337" y="1155076"/>
            <a:ext cx="6426643" cy="6738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C00000"/>
                </a:solidFill>
                <a:latin typeface="Arial" panose="020B0604020202020204" pitchFamily="34" charset="0"/>
              </a:rPr>
              <a:t>Kerro potilaalle vaihtoehdot</a:t>
            </a:r>
          </a:p>
        </p:txBody>
      </p:sp>
      <p:sp>
        <p:nvSpPr>
          <p:cNvPr id="5" name="Sisällön paikkamerkki 7"/>
          <p:cNvSpPr txBox="1">
            <a:spLocks/>
          </p:cNvSpPr>
          <p:nvPr/>
        </p:nvSpPr>
        <p:spPr>
          <a:xfrm>
            <a:off x="1390337" y="2815143"/>
            <a:ext cx="3055004" cy="181880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Haava ei parane.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Ihottumat eivät parane.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Turvotukset eivät vähene.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Kipu lisääntyy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Sisällön paikkamerkki 9"/>
          <p:cNvSpPr txBox="1">
            <a:spLocks/>
          </p:cNvSpPr>
          <p:nvPr/>
        </p:nvSpPr>
        <p:spPr>
          <a:xfrm>
            <a:off x="4766666" y="4629536"/>
            <a:ext cx="3532509" cy="18651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Haava paranee nopeammin.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Iho hyvässä kunnossa.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Ei turvotuksia.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Kivuttomuus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kstin paikkamerkki 6"/>
          <p:cNvSpPr txBox="1">
            <a:spLocks/>
          </p:cNvSpPr>
          <p:nvPr/>
        </p:nvSpPr>
        <p:spPr>
          <a:xfrm>
            <a:off x="1292939" y="2297594"/>
            <a:ext cx="4758855" cy="589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b="1" dirty="0">
                <a:solidFill>
                  <a:srgbClr val="000000"/>
                </a:solidFill>
                <a:latin typeface="Arial" panose="020B0604020202020204" pitchFamily="34" charset="0"/>
              </a:rPr>
              <a:t>Ilman turvotuksen hoitamista</a:t>
            </a:r>
            <a:r>
              <a:rPr lang="fi-FI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fi-FI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kstin paikkamerkki 8"/>
          <p:cNvSpPr txBox="1">
            <a:spLocks/>
          </p:cNvSpPr>
          <p:nvPr/>
        </p:nvSpPr>
        <p:spPr>
          <a:xfrm>
            <a:off x="4603658" y="4115644"/>
            <a:ext cx="5086000" cy="544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b="1" dirty="0">
                <a:solidFill>
                  <a:srgbClr val="000000"/>
                </a:solidFill>
                <a:latin typeface="Arial" panose="020B0604020202020204" pitchFamily="34" charset="0"/>
              </a:rPr>
              <a:t>Turvotuksen estohoidon avulla: 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45" y="4833257"/>
            <a:ext cx="2384988" cy="1417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903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37</a:t>
            </a:fld>
            <a:endParaRPr lang="fi-FI"/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348859" y="1152939"/>
            <a:ext cx="7155185" cy="7354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Vinkit potilaan ohjaukseen: </a:t>
            </a:r>
            <a:endParaRPr kumimoji="0" lang="fi-FI" sz="4000" b="0" i="0" u="none" strike="noStrike" kern="1200" cap="none" spc="-5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llipsi 4"/>
          <p:cNvSpPr/>
          <p:nvPr/>
        </p:nvSpPr>
        <p:spPr>
          <a:xfrm>
            <a:off x="256685" y="2131673"/>
            <a:ext cx="5388741" cy="3796553"/>
          </a:xfrm>
          <a:prstGeom prst="ellipse">
            <a:avLst/>
          </a:prstGeom>
          <a:solidFill>
            <a:srgbClr val="89B8D0">
              <a:lumMod val="20000"/>
              <a:lumOff val="80000"/>
            </a:srgbClr>
          </a:solidFill>
          <a:ln w="40000" cap="flat" cmpd="sng" algn="ctr">
            <a:solidFill>
              <a:srgbClr val="89B8D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91440" lvl="0" indent="-91440" algn="ctr" defTabSz="914400" fontAlgn="auto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800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HOITOMYÖNTEISYYTTÄ </a:t>
            </a:r>
            <a:r>
              <a:rPr lang="fi-FI" sz="1800" dirty="0" smtClean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LISÄÄVÄT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66928" lvl="2" indent="-182880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Hoidon suunnittelu potilaan/omaisen kanssa.</a:t>
            </a:r>
          </a:p>
          <a:p>
            <a:pPr marL="566928" lvl="2" indent="-182880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Konkreettinen ohjaus ja ohjeet!</a:t>
            </a:r>
          </a:p>
          <a:p>
            <a:pPr marL="566928" lvl="2" indent="-182880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Sidosten laiton harjoittelu.</a:t>
            </a:r>
          </a:p>
          <a:p>
            <a:pPr marL="566928" lvl="2" indent="-182880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Kirjalliset ohjeet.</a:t>
            </a:r>
          </a:p>
          <a:p>
            <a:pPr marL="566928" lvl="2" indent="-182880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Tarvittaessa kontrolli.</a:t>
            </a:r>
          </a:p>
        </p:txBody>
      </p:sp>
      <p:sp>
        <p:nvSpPr>
          <p:cNvPr id="6" name="Sisällön paikkamerkki 9"/>
          <p:cNvSpPr txBox="1">
            <a:spLocks/>
          </p:cNvSpPr>
          <p:nvPr/>
        </p:nvSpPr>
        <p:spPr>
          <a:xfrm>
            <a:off x="6097076" y="2917118"/>
            <a:ext cx="4269437" cy="33688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i-FI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Jalkojen mittaaminen konkretisoi turvotuksen vähenemisen: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Jalat mitataan pohkeen paksuimmasta ja nilkan ohuimmasta kohdasta ennen aloitusta.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→ Jalat mitataan uudelleen esimerkiksi noin 1-2 viikon kuluttua.</a:t>
            </a:r>
          </a:p>
        </p:txBody>
      </p:sp>
    </p:spTree>
    <p:extLst>
      <p:ext uri="{BB962C8B-B14F-4D97-AF65-F5344CB8AC3E}">
        <p14:creationId xmlns:p14="http://schemas.microsoft.com/office/powerpoint/2010/main" val="32741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38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26415" y="935075"/>
            <a:ext cx="10309064" cy="5422392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540689" y="1222647"/>
            <a:ext cx="9229476" cy="1061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Mikä voi auttaa potilaan motivoinnissa?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Mieti hetki vastausta, ennen kuin klikkaat eteenpäin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366506" y="2608335"/>
            <a:ext cx="5071157" cy="34494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Jalkojen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mittaaminen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Konkreettinen ohjaus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Kontrollin sopiminen</a:t>
            </a:r>
            <a:r>
              <a:rPr lang="fi-FI" sz="3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</a:p>
          <a:p>
            <a:pPr defTabSz="914404" fontAlgn="auto">
              <a:buClr>
                <a:srgbClr val="4B92B7"/>
              </a:buClr>
              <a:defRPr/>
            </a:pP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Kaikki vastaukset ovat oikein</a:t>
            </a:r>
          </a:p>
        </p:txBody>
      </p:sp>
    </p:spTree>
    <p:extLst>
      <p:ext uri="{BB962C8B-B14F-4D97-AF65-F5344CB8AC3E}">
        <p14:creationId xmlns:p14="http://schemas.microsoft.com/office/powerpoint/2010/main" val="343223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39</a:t>
            </a:fld>
            <a:endParaRPr lang="fi-FI"/>
          </a:p>
        </p:txBody>
      </p:sp>
      <p:sp>
        <p:nvSpPr>
          <p:cNvPr id="4" name="Sisällön paikkamerkki 7"/>
          <p:cNvSpPr txBox="1">
            <a:spLocks/>
          </p:cNvSpPr>
          <p:nvPr/>
        </p:nvSpPr>
        <p:spPr>
          <a:xfrm>
            <a:off x="524931" y="2482388"/>
            <a:ext cx="6361138" cy="31942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sz="1800" b="1" dirty="0">
                <a:solidFill>
                  <a:srgbClr val="A82D32"/>
                </a:solidFill>
                <a:latin typeface="Arial" panose="020B0604020202020204" pitchFamily="34" charset="0"/>
              </a:rPr>
              <a:t>Tulosta tästä:</a:t>
            </a: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u="sng" dirty="0">
                <a:solidFill>
                  <a:srgbClr val="A82D32"/>
                </a:solidFill>
                <a:latin typeface="Arial" panose="020B0604020202020204" pitchFamily="34" charset="0"/>
                <a:hlinkClick r:id="rId2"/>
              </a:rPr>
              <a:t>ALARAAJATURVOTUKSEN ESTOHOIDON POTILASOHJE</a:t>
            </a:r>
            <a:endParaRPr lang="fi-FI" sz="1800" b="1" dirty="0">
              <a:solidFill>
                <a:srgbClr val="A82D32"/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u="sng" dirty="0">
                <a:solidFill>
                  <a:srgbClr val="A82D32"/>
                </a:solidFill>
                <a:latin typeface="Arial" panose="020B0604020202020204" pitchFamily="34" charset="0"/>
                <a:hlinkClick r:id="rId3"/>
              </a:rPr>
              <a:t>NÄIN SIDOT VÄHÄELASTISEN TUKISITEEN</a:t>
            </a:r>
            <a:endParaRPr lang="fi-FI" sz="1800" b="1" u="sng" dirty="0">
              <a:solidFill>
                <a:srgbClr val="A82D32"/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u="sng" dirty="0">
                <a:solidFill>
                  <a:srgbClr val="A82D32"/>
                </a:solidFill>
                <a:latin typeface="Arial" panose="020B0604020202020204" pitchFamily="34" charset="0"/>
                <a:hlinkClick r:id="rId4"/>
              </a:rPr>
              <a:t>LÄÄKINNÄLLISTEN TUKISUKKIEN PUKEMISOHJE</a:t>
            </a:r>
            <a:endParaRPr lang="fi-FI" sz="1800" b="1" u="sng" dirty="0">
              <a:solidFill>
                <a:srgbClr val="A82D32"/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endParaRPr lang="fi-FI" sz="1800" b="1" u="sng" dirty="0">
              <a:solidFill>
                <a:srgbClr val="A82D32"/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dirty="0">
                <a:solidFill>
                  <a:srgbClr val="A82D32"/>
                </a:solidFill>
                <a:latin typeface="Arial" panose="020B0604020202020204" pitchFamily="34" charset="0"/>
              </a:rPr>
              <a:t>Katso tästä video: </a:t>
            </a: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u="sng" dirty="0">
                <a:solidFill>
                  <a:srgbClr val="A82D32"/>
                </a:solidFill>
                <a:latin typeface="Arial" panose="020B0604020202020204" pitchFamily="34" charset="0"/>
                <a:hlinkClick r:id="rId5"/>
              </a:rPr>
              <a:t>VÄHÄELASTISEN TUKISIDONNAN TOTEUTUS </a:t>
            </a:r>
            <a:endParaRPr lang="fi-FI" sz="1800" b="1" u="sng" dirty="0">
              <a:solidFill>
                <a:srgbClr val="A82D32"/>
              </a:solidFill>
              <a:latin typeface="Arial" panose="020B0604020202020204" pitchFamily="34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2191" y="3197824"/>
            <a:ext cx="2836295" cy="2478857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524931" y="1295331"/>
            <a:ext cx="600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0" cap="none" spc="-5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Ohjeet hoidon tueksi:</a:t>
            </a:r>
            <a:endParaRPr kumimoji="0" lang="fi-FI" sz="4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1130247" y="1268749"/>
            <a:ext cx="45289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Turvotuksen oireita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129835" y="2463034"/>
            <a:ext cx="3094296" cy="2589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294" lvl="0" indent="-338294" defTabSz="450578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 Turvotus jaloissa</a:t>
            </a:r>
          </a:p>
          <a:p>
            <a:pPr marL="338294" lvl="0" indent="-338294" defTabSz="450578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 Sukkaraidat nilkoissa</a:t>
            </a:r>
          </a:p>
          <a:p>
            <a:pPr marL="338294" lvl="0" indent="-338294" defTabSz="450578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 Ihossa värimuutoksia</a:t>
            </a:r>
          </a:p>
          <a:p>
            <a:pPr marL="338294" lvl="0" indent="-338294" defTabSz="450578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 Suonikohjuja</a:t>
            </a:r>
          </a:p>
          <a:p>
            <a:pPr marL="338294" lvl="0" indent="-338294" defTabSz="450578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 Säärihaava</a:t>
            </a:r>
          </a:p>
        </p:txBody>
      </p:sp>
      <p:sp>
        <p:nvSpPr>
          <p:cNvPr id="9" name="Suorakulmio 8"/>
          <p:cNvSpPr/>
          <p:nvPr/>
        </p:nvSpPr>
        <p:spPr>
          <a:xfrm>
            <a:off x="9223514" y="6155625"/>
            <a:ext cx="12125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i-FI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Lähteet nro: 1,2.</a:t>
            </a:r>
            <a:endParaRPr lang="fi-FI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i 9"/>
          <p:cNvSpPr/>
          <p:nvPr/>
        </p:nvSpPr>
        <p:spPr>
          <a:xfrm>
            <a:off x="5038726" y="3657599"/>
            <a:ext cx="4969499" cy="2283205"/>
          </a:xfrm>
          <a:prstGeom prst="ellipse">
            <a:avLst/>
          </a:prstGeom>
          <a:solidFill>
            <a:srgbClr val="89B8D0">
              <a:lumMod val="20000"/>
              <a:lumOff val="80000"/>
            </a:srgbClr>
          </a:solidFill>
          <a:ln w="40000" cap="flat" cmpd="sng" algn="ctr">
            <a:solidFill>
              <a:srgbClr val="89B8D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Oirehoito 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0" cap="none" spc="0" normalizeH="0" baseline="0" noProof="0" dirty="0" smtClean="0">
                <a:ln>
                  <a:noFill/>
                </a:ln>
                <a:solidFill>
                  <a:srgbClr val="4B92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KUSTANNUSTEHOKASTA</a:t>
            </a:r>
          </a:p>
        </p:txBody>
      </p:sp>
    </p:spTree>
    <p:extLst>
      <p:ext uri="{BB962C8B-B14F-4D97-AF65-F5344CB8AC3E}">
        <p14:creationId xmlns:p14="http://schemas.microsoft.com/office/powerpoint/2010/main" val="313347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40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7" y="1544224"/>
            <a:ext cx="9688498" cy="5023486"/>
          </a:xfrm>
          <a:prstGeom prst="rect">
            <a:avLst/>
          </a:prstGeom>
        </p:spPr>
      </p:pic>
      <p:sp>
        <p:nvSpPr>
          <p:cNvPr id="6" name="Tekstin paikkamerkki 4"/>
          <p:cNvSpPr txBox="1">
            <a:spLocks/>
          </p:cNvSpPr>
          <p:nvPr/>
        </p:nvSpPr>
        <p:spPr>
          <a:xfrm>
            <a:off x="1499261" y="969126"/>
            <a:ext cx="7568930" cy="499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Alaraajojen turvotustaipumus on krooninen vaiva</a:t>
            </a:r>
            <a:endParaRPr lang="fi-FI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in paikkamerkki 4"/>
          <p:cNvSpPr txBox="1">
            <a:spLocks/>
          </p:cNvSpPr>
          <p:nvPr/>
        </p:nvSpPr>
        <p:spPr>
          <a:xfrm>
            <a:off x="1387928" y="2831324"/>
            <a:ext cx="2588079" cy="24492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None/>
              <a:tabLst/>
              <a:defRPr/>
            </a:pPr>
            <a:r>
              <a:rPr lang="fi-FI" sz="3400" b="1" dirty="0">
                <a:solidFill>
                  <a:sysClr val="window" lastClr="FFFFFF"/>
                </a:solidFill>
                <a:latin typeface="Franklin Gothic Book" panose="020B0503020102020204"/>
              </a:rPr>
              <a:t> </a:t>
            </a:r>
            <a:r>
              <a:rPr lang="fi-FI" sz="3400" b="1" dirty="0" smtClean="0">
                <a:solidFill>
                  <a:sysClr val="window" lastClr="FFFFFF"/>
                </a:solidFill>
                <a:latin typeface="Franklin Gothic Book" panose="020B0503020102020204"/>
              </a:rPr>
              <a:t> </a:t>
            </a:r>
            <a:r>
              <a:rPr kumimoji="0" lang="fi-FI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TURVOTUKSEN </a:t>
            </a:r>
          </a:p>
          <a:p>
            <a:pPr marL="91440" marR="0" lvl="0" indent="-9144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i-FI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ESTOHOIDON</a:t>
            </a:r>
          </a:p>
          <a:p>
            <a:pPr marL="91440" marR="0" lvl="0" indent="-9144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i-FI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TULEE JATKUA </a:t>
            </a:r>
          </a:p>
          <a:p>
            <a:pPr marL="91440" marR="0" lvl="0" indent="-9144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i-FI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LÄPI ELÄMÄN</a:t>
            </a:r>
          </a:p>
        </p:txBody>
      </p:sp>
    </p:spTree>
    <p:extLst>
      <p:ext uri="{BB962C8B-B14F-4D97-AF65-F5344CB8AC3E}">
        <p14:creationId xmlns:p14="http://schemas.microsoft.com/office/powerpoint/2010/main" val="196924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41</a:t>
            </a:fld>
            <a:endParaRPr lang="fi-FI"/>
          </a:p>
        </p:txBody>
      </p:sp>
      <p:sp>
        <p:nvSpPr>
          <p:cNvPr id="3" name="Sisällön paikkamerkki 2"/>
          <p:cNvSpPr txBox="1">
            <a:spLocks/>
          </p:cNvSpPr>
          <p:nvPr/>
        </p:nvSpPr>
        <p:spPr>
          <a:xfrm>
            <a:off x="596872" y="2430515"/>
            <a:ext cx="9943221" cy="3744468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Simon, E. 2014.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Leg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Edema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Assessment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and Management.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Medsurg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Nursing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23:1.</a:t>
            </a: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Saarinen, J. 2013. Laskimoperäinen turvotus. Duodecim 129, Haettu 12.10.18 osoitteesta 	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2"/>
              </a:rPr>
              <a:t>https://www.duodecimlehti.fi/api/pdf/duo11196</a:t>
            </a:r>
            <a:endParaRPr lang="fi-FI" sz="15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Käypä hoito. 2014. Krooninen alaraajahaava. Suositus. Haettu 25.10.2018 osoitteesta 	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3"/>
              </a:rPr>
              <a:t>http://www.kaypahoito.fi/web/kh/suositukset/suositus?id=hoi50058</a:t>
            </a:r>
            <a:endParaRPr lang="fi-FI" sz="15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Jorgensen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, S. 2008.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Compression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therapy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for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venous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leg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ulcers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–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how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to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get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more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value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for money. EWMA 	Journal 8:3, </a:t>
            </a:r>
            <a:r>
              <a:rPr lang="fi-FI" sz="15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Haettu 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13.10.2018 osoitteesta 	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4"/>
              </a:rPr>
              <a:t>http://ewma.org/fileadmin/user_upload/EWMA.org/EWMA_journal_archive/EWMA_Journal_Vol_8_No_3.pdf</a:t>
            </a:r>
            <a:endParaRPr lang="fi-FI" sz="15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Korhonen, K. &amp; Lepänaho, M. 2012. Ongelmahaavojen hoitoketjun kehittäminen tehostaa hoitoa ja tuo säästöä. 	Suomen lääkärilehti 43/2012. </a:t>
            </a: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Suomen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haavanhoitoyhdityksen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julkaisuja 2005, EWMA-MIETINTÖ </a:t>
            </a:r>
            <a:r>
              <a:rPr lang="fi-FI" sz="15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Kompressiohoito, Suomenkielinen 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käännös 	alkuperäisestä julkaisusta EWMA – Position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Document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Understanding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Compression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therapy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 Haettu 13.10.18 	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osoiteesta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: 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5"/>
              </a:rPr>
              <a:t>https://www.shhy.fi/site/assets/files/1042/ewma-kompressiohoito.pdf</a:t>
            </a:r>
            <a:endParaRPr lang="fi-FI" sz="15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Hietanen, H. &amp; Juutilainen, V. 2013. Haavanhoidon periaatteet. Helsinki: Sanoma Pro Oy. </a:t>
            </a: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83489" y="1003852"/>
            <a:ext cx="8980998" cy="926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Lähteet esiintymisjärjestyksessä</a:t>
            </a:r>
          </a:p>
        </p:txBody>
      </p:sp>
    </p:spTree>
    <p:extLst>
      <p:ext uri="{BB962C8B-B14F-4D97-AF65-F5344CB8AC3E}">
        <p14:creationId xmlns:p14="http://schemas.microsoft.com/office/powerpoint/2010/main" val="122400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42</a:t>
            </a:fld>
            <a:endParaRPr lang="fi-FI"/>
          </a:p>
        </p:txBody>
      </p:sp>
      <p:sp>
        <p:nvSpPr>
          <p:cNvPr id="3" name="Sisällön paikkamerkki 2"/>
          <p:cNvSpPr txBox="1">
            <a:spLocks/>
          </p:cNvSpPr>
          <p:nvPr/>
        </p:nvSpPr>
        <p:spPr>
          <a:xfrm>
            <a:off x="302148" y="1745470"/>
            <a:ext cx="10273085" cy="413308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400" dirty="0">
                <a:solidFill>
                  <a:srgbClr val="4B92B7"/>
                </a:solidFill>
                <a:latin typeface="Arial" panose="020B0604020202020204" pitchFamily="34" charset="0"/>
              </a:rPr>
              <a:t> 8.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Eskelinen, E.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Halmesmäki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, K. &amp; Isoherranen, K. &amp; Saarinen, J. 2017. Laskimohaavat ja niiden hoito. </a:t>
            </a:r>
            <a:r>
              <a:rPr lang="fi-FI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Suomen 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lääkärilehti 08/2017, Haettu 11.10.18 osoitteesta 	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2"/>
              </a:rPr>
              <a:t>http://www.potilaanlaakarilehti.fi/site/assets/files/0/08/58/383/sll82017-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498.pdf</a:t>
            </a: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400" dirty="0">
                <a:solidFill>
                  <a:srgbClr val="4B92B7"/>
                </a:solidFill>
                <a:latin typeface="Arial" panose="020B0604020202020204" pitchFamily="34" charset="0"/>
              </a:rPr>
              <a:t> 9.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Cullum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N.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Dumville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JC. &amp; Nelson EA.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O`Meara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S. 2012.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Compression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for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venous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leg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ulcers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Cochrane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-	katsaus.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Wiley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</a:p>
          <a:p>
            <a:pPr marL="914404" indent="-914404" defTabSz="914404" fontAlgn="auto">
              <a:buClr>
                <a:srgbClr val="4B92B7"/>
              </a:buClr>
              <a:buFont typeface="Calibri" panose="020F0502020204030204" pitchFamily="34" charset="0"/>
              <a:buAutoNum type="arabicPeriod" startAt="10"/>
              <a:defRPr/>
            </a:pP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Käypä hoito. 2014. Krooninen alaraajahaava. Suositus. Haettu 25.10.2018 osoitteesta 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3"/>
              </a:rPr>
              <a:t>http://www.kaypahoito.fi/web/kh/suositukset/suositus?id=hoi50058</a:t>
            </a:r>
            <a:endParaRPr lang="fi-FI" sz="1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400" dirty="0">
                <a:solidFill>
                  <a:srgbClr val="4B92B7"/>
                </a:solidFill>
                <a:latin typeface="Arial" panose="020B0604020202020204" pitchFamily="34" charset="0"/>
              </a:rPr>
              <a:t>11.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Bumpus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, K.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Maier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, MA. 2013.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The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ABC´s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of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Wound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Care.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Curr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Cardiol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Rep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Spinger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346.</a:t>
            </a:r>
          </a:p>
          <a:p>
            <a:pPr marL="914404" indent="-914404" defTabSz="914404" fontAlgn="auto">
              <a:buClr>
                <a:srgbClr val="4B92B7"/>
              </a:buClr>
              <a:buFont typeface="Calibri" panose="020F0502020204030204" pitchFamily="34" charset="0"/>
              <a:buAutoNum type="arabicPeriod" startAt="12"/>
              <a:defRPr/>
            </a:pP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Ellonen, M. 2010.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Dopplerlaitteen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käyttö perusterveydenhuollossa. Duodecim. Käypähoito. Haettu 18.12.18 osoitteesta: 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4"/>
              </a:rPr>
              <a:t>http://www.kaypahoito.fi/web/kh/suositukset/suositus?id=nix01500&amp;suositusid=hoi50058</a:t>
            </a:r>
            <a:endParaRPr lang="fi-FI" sz="1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400" dirty="0">
                <a:solidFill>
                  <a:srgbClr val="4B92B7"/>
                </a:solidFill>
                <a:latin typeface="Arial" panose="020B0604020202020204" pitchFamily="34" charset="0"/>
              </a:rPr>
              <a:t>13.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Mortimer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P.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Partsch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H. 2015.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Compression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for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leg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wounds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 British Journal of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Dermatology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173.</a:t>
            </a: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400" dirty="0">
                <a:solidFill>
                  <a:srgbClr val="4B92B7"/>
                </a:solidFill>
                <a:latin typeface="Arial" panose="020B0604020202020204" pitchFamily="34" charset="0"/>
              </a:rPr>
              <a:t>14.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15.Liukkonen, I. &amp; Saarikoski, R.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Stolt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, M. 2012. Hoitosukat. Duodecim. Haettu 6.11.2018 osoitteesta</a:t>
            </a:r>
          </a:p>
          <a:p>
            <a:pPr marL="749811" lvl="4" indent="0" defTabSz="914404" fontAlgn="auto">
              <a:buClr>
                <a:srgbClr val="4B92B7"/>
              </a:buClr>
              <a:buNone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5"/>
              </a:rPr>
              <a:t>https://www.terveyskirjasto.fi/kotisivut/tk.koti?p_artikkeli=jal00164#T1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914404" indent="-914404" defTabSz="914404" fontAlgn="auto">
              <a:buClr>
                <a:srgbClr val="4B92B7"/>
              </a:buClr>
              <a:buFont typeface="Calibri" panose="020F0502020204030204" pitchFamily="34" charset="0"/>
              <a:buAutoNum type="arabicPeriod" startAt="15"/>
              <a:defRPr/>
            </a:pP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16.STM, 2018. Valtakunnalliset lääkinnällisen kuntoutuksen apuvälineiden luovutusperusteet. Verenkiertohäiriöiden hoitovälineet. Helsinki. Suomen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Sosiaali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- ja Terveysministeriö 35/2018. Haettu 9.11.2018  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6"/>
              </a:rPr>
              <a:t>http://</a:t>
            </a:r>
            <a:r>
              <a:rPr lang="fi-FI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6"/>
              </a:rPr>
              <a:t>julkaisut.valtioneuvosto.fi/bitstream/handle/10024/161068/rap%2035_2018.pdf?sequence=1&amp;isAllowed=y</a:t>
            </a:r>
            <a:endParaRPr lang="fi-FI" sz="1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3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43</a:t>
            </a:fld>
            <a:endParaRPr lang="fi-FI"/>
          </a:p>
        </p:txBody>
      </p:sp>
      <p:sp>
        <p:nvSpPr>
          <p:cNvPr id="3" name="Otsikko 1"/>
          <p:cNvSpPr txBox="1">
            <a:spLocks/>
          </p:cNvSpPr>
          <p:nvPr/>
        </p:nvSpPr>
        <p:spPr>
          <a:xfrm>
            <a:off x="312089" y="28660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Diojen 5-7 </a:t>
            </a:r>
            <a:r>
              <a:rPr lang="fi-FI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esimerkkikuvien lähteet järjestyksessä, haettu 20.11.2018</a:t>
            </a:r>
          </a:p>
        </p:txBody>
      </p:sp>
      <p:sp>
        <p:nvSpPr>
          <p:cNvPr id="4" name="Sisällön paikkamerkki 4"/>
          <p:cNvSpPr txBox="1">
            <a:spLocks/>
          </p:cNvSpPr>
          <p:nvPr/>
        </p:nvSpPr>
        <p:spPr>
          <a:xfrm>
            <a:off x="0" y="2137920"/>
            <a:ext cx="9021536" cy="44098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https://www.uptodate.com/contents/search?search=lower%20extremity%20edema&amp;sp=4&amp;searchType=GRAPHICS&amp;source=USER_PREF&amp;searchControl=TOP_PULLDOWN&amp;searchOffset=1&amp;autoComplete=true&amp;language=en&amp;max=10&amp;index=1~10&amp;autoCompleteTerm=lower</a:t>
            </a: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https://www.uptodate.com/contents/search?search=lower%20extremity%20edema&amp;sp=4&amp;searchType=GRAPHICS&amp;source=USER_PREF&amp;searchControl=TOP_PULLDOWN&amp;searchOffset=1&amp;autoComplete=true&amp;language=en&amp;max=10&amp;index=1~10&amp;autoCompleteTerm=lower</a:t>
            </a: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hlinkClick r:id="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"/>
              </a:rPr>
              <a:t>https</a:t>
            </a: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://www.uptodate.com/contents/search?search=swelling%20in%20legs&amp;sp=4&amp;searchType=GRAPHICS&amp;source=USER_INPUT&amp;searchControl=TOP_PULLDOWN&amp;searchOffset=121&amp;autoComplete=true&amp;language=en&amp;max=40&amp;index=2~10&amp;autoCompleteTerm=swelling</a:t>
            </a:r>
            <a:endParaRPr lang="fi-FI" sz="1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https://www.uptodate.com/contents/search?search=venous%20insufficiency&amp;sp=4&amp;searchType=GRAPHICS&amp;source=USER_INPUT&amp;searchControl=TOP_PULLDOWN&amp;searchOffset=121&amp;autoComplete=true&amp;language=en&amp;max=40&amp;index=0~10&amp;autoCompleteTerm=vnous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hlinkClick r:id="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https://www.uptodate.com/contents/search?search=venous%20ulcer&amp;sp=4&amp;searchType=GRAPHICS&amp;source=USER_INPUT&amp;searchControl=TOP_PULLDOWN&amp;searchOffset=121&amp;autoComplete=false&amp;language=en&amp;max=40&amp;index=&amp;autoCompleteTerm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53" y="1968744"/>
            <a:ext cx="4438273" cy="337138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956" y="2009906"/>
            <a:ext cx="4352921" cy="3289056"/>
          </a:xfrm>
          <a:prstGeom prst="rect">
            <a:avLst/>
          </a:prstGeom>
        </p:spPr>
      </p:pic>
      <p:sp>
        <p:nvSpPr>
          <p:cNvPr id="8" name="Suorakulmio 7"/>
          <p:cNvSpPr/>
          <p:nvPr/>
        </p:nvSpPr>
        <p:spPr>
          <a:xfrm>
            <a:off x="198783" y="1113605"/>
            <a:ext cx="10207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Turvotuksen estohoidolla </a:t>
            </a:r>
            <a:r>
              <a:rPr lang="fi-FI" sz="4000" b="1" dirty="0" smtClean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voidaan välttyä</a:t>
            </a:r>
            <a:endParaRPr lang="fi-F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1282703" y="5446215"/>
            <a:ext cx="2600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kuoppaturvotus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=</a:t>
            </a:r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pitting-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ödeema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iruutu 9"/>
          <p:cNvSpPr txBox="1"/>
          <p:nvPr/>
        </p:nvSpPr>
        <p:spPr>
          <a:xfrm>
            <a:off x="5969808" y="5446215"/>
            <a:ext cx="4623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taasiekseema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</a:p>
          <a:p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turvotuksesta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johtuva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ihottuma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5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51008" y="1553577"/>
            <a:ext cx="3603049" cy="308112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957" y="1292616"/>
            <a:ext cx="3081129" cy="3603048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3251686" y="5311176"/>
            <a:ext cx="5313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i-FI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ipodermatoskleroosi</a:t>
            </a:r>
            <a:r>
              <a:rPr lang="fi-FI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ihonalaiskudoksen kovettuminen</a:t>
            </a:r>
            <a:endParaRPr lang="fi-FI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8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862" y="1579546"/>
            <a:ext cx="5023539" cy="3767655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1128070" y="3109430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i-FI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taassiekseema</a:t>
            </a:r>
            <a:r>
              <a:rPr lang="fi-FI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</a:t>
            </a:r>
          </a:p>
          <a:p>
            <a:r>
              <a:rPr lang="fi-FI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alkava säärihaava</a:t>
            </a:r>
            <a:endParaRPr lang="fi-FI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85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sp>
        <p:nvSpPr>
          <p:cNvPr id="3" name="Sisällön paikkamerkki 2"/>
          <p:cNvSpPr txBox="1">
            <a:spLocks/>
          </p:cNvSpPr>
          <p:nvPr/>
        </p:nvSpPr>
        <p:spPr>
          <a:xfrm>
            <a:off x="337836" y="3255056"/>
            <a:ext cx="10058400" cy="241912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Alaraajaturvotus → laskimovajaatoiminnasta johtuva turvotus.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Alaraajojen laskimovajaatoiminta → alaraajaturvotus polvesta alaspäin.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Kroonisista säärihaavoista jopa 32 - 76% aiheutuu alaraajojen laskimovajaatoiminnasta johtuvasta turvotuksesta.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Alaraajaturvotuksen estohoito → kompressio = lääkinnälliset tukisukat tai vähäelastinen tukisidonta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337836" y="2088403"/>
            <a:ext cx="269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r>
              <a:rPr lang="fi-FI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Tässä materiaalissa: </a:t>
            </a:r>
          </a:p>
        </p:txBody>
      </p:sp>
      <p:sp>
        <p:nvSpPr>
          <p:cNvPr id="7" name="Suorakulmio 6"/>
          <p:cNvSpPr/>
          <p:nvPr/>
        </p:nvSpPr>
        <p:spPr>
          <a:xfrm>
            <a:off x="337836" y="1222892"/>
            <a:ext cx="4807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Keskeiset käsitteet</a:t>
            </a:r>
            <a:endParaRPr lang="fi-F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9490224" y="6205973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Lähteet nro: 3</a:t>
            </a:r>
            <a:r>
              <a:rPr lang="fi-FI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60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1779104" y="1443210"/>
            <a:ext cx="70070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Alaraajaturvotus ei ole </a:t>
            </a:r>
            <a:br>
              <a:rPr lang="fi-FI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yhden erikoisalan ongelma</a:t>
            </a:r>
            <a:endParaRPr lang="fi-F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427074" y="3611136"/>
            <a:ext cx="48555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Varhainen tilanteen tunnistaminen</a:t>
            </a: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estohoidon aloittaminen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ovat avainasemassa säärihaavojen sekä ihottumien ennaltaehkäisyssä ja hoidossa. </a:t>
            </a:r>
          </a:p>
        </p:txBody>
      </p:sp>
      <p:sp>
        <p:nvSpPr>
          <p:cNvPr id="9" name="Suorakulmio 8"/>
          <p:cNvSpPr/>
          <p:nvPr/>
        </p:nvSpPr>
        <p:spPr>
          <a:xfrm>
            <a:off x="5652433" y="3629844"/>
            <a:ext cx="46544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Hoidon toteutuminen tuo merkittävät </a:t>
            </a:r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taloudelliset säästöt</a:t>
            </a: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niin </a:t>
            </a:r>
            <a:endParaRPr lang="fi-FI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terveydenhuollolle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, kuin potilaallekin </a:t>
            </a:r>
            <a:endParaRPr lang="fi-FI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muun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muassa 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vähentyneinä</a:t>
            </a:r>
          </a:p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hoitokäynteinä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Suorakulmio 9"/>
          <p:cNvSpPr/>
          <p:nvPr/>
        </p:nvSpPr>
        <p:spPr>
          <a:xfrm>
            <a:off x="9321106" y="6160373"/>
            <a:ext cx="11095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Lähteet nro: </a:t>
            </a:r>
            <a:r>
              <a:rPr lang="fi-FI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4,5.</a:t>
            </a:r>
            <a:endParaRPr lang="fi-FI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9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1280</TotalTime>
  <Words>2353</Words>
  <Application>Microsoft Office PowerPoint</Application>
  <PresentationFormat>Mukautettu</PresentationFormat>
  <Paragraphs>382</Paragraphs>
  <Slides>43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43</vt:i4>
      </vt:variant>
    </vt:vector>
  </HeadingPairs>
  <TitlesOfParts>
    <vt:vector size="51" baseType="lpstr">
      <vt:lpstr>Wingdings</vt:lpstr>
      <vt:lpstr>Times New Roman</vt:lpstr>
      <vt:lpstr>Arial</vt:lpstr>
      <vt:lpstr>Franklin Gothic Book</vt:lpstr>
      <vt:lpstr>Calibri</vt:lpstr>
      <vt:lpstr>Arial-BoldMT</vt:lpstr>
      <vt:lpstr>ＭＳ Ｐゴシック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--------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Esimerkkiotsikko joka voi jatkua vaikkapa kahdelle riville, Arial, pistekoko 24 pt</dc:title>
  <dc:creator>- -</dc:creator>
  <cp:lastModifiedBy>Ihopkl Ihopkl</cp:lastModifiedBy>
  <cp:revision>219</cp:revision>
  <cp:lastPrinted>2020-04-27T05:54:34Z</cp:lastPrinted>
  <dcterms:created xsi:type="dcterms:W3CDTF">2014-03-07T08:02:37Z</dcterms:created>
  <dcterms:modified xsi:type="dcterms:W3CDTF">2020-04-27T07:52:06Z</dcterms:modified>
  <cp:contentStatus/>
</cp:coreProperties>
</file>